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ags/tag2.xml" ContentType="application/vnd.openxmlformats-officedocument.presentationml.tag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3" r:id="rId2"/>
    <p:sldId id="269" r:id="rId3"/>
    <p:sldId id="283" r:id="rId4"/>
    <p:sldId id="308" r:id="rId5"/>
    <p:sldId id="259" r:id="rId6"/>
    <p:sldId id="309" r:id="rId7"/>
    <p:sldId id="258" r:id="rId8"/>
    <p:sldId id="310" r:id="rId9"/>
    <p:sldId id="257" r:id="rId10"/>
    <p:sldId id="285" r:id="rId11"/>
    <p:sldId id="294" r:id="rId12"/>
    <p:sldId id="288" r:id="rId13"/>
    <p:sldId id="289" r:id="rId14"/>
    <p:sldId id="290" r:id="rId15"/>
    <p:sldId id="306" r:id="rId16"/>
    <p:sldId id="271" r:id="rId17"/>
    <p:sldId id="295" r:id="rId18"/>
    <p:sldId id="273" r:id="rId19"/>
    <p:sldId id="278" r:id="rId20"/>
    <p:sldId id="307" r:id="rId21"/>
    <p:sldId id="292" r:id="rId22"/>
    <p:sldId id="261" r:id="rId23"/>
    <p:sldId id="296" r:id="rId24"/>
    <p:sldId id="267" r:id="rId25"/>
    <p:sldId id="312" r:id="rId26"/>
    <p:sldId id="264" r:id="rId27"/>
    <p:sldId id="297" r:id="rId28"/>
    <p:sldId id="275" r:id="rId29"/>
    <p:sldId id="298" r:id="rId30"/>
    <p:sldId id="300" r:id="rId31"/>
    <p:sldId id="301" r:id="rId32"/>
    <p:sldId id="311" r:id="rId33"/>
    <p:sldId id="302" r:id="rId34"/>
    <p:sldId id="303" r:id="rId35"/>
    <p:sldId id="286" r:id="rId36"/>
    <p:sldId id="256" r:id="rId37"/>
    <p:sldId id="304" r:id="rId38"/>
    <p:sldId id="281" r:id="rId39"/>
  </p:sldIdLst>
  <p:sldSz cx="9144000" cy="6858000" type="screen4x3"/>
  <p:notesSz cx="6742113" cy="987266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Стаж роботи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Аркуш1!$A$2:$A$4</c:f>
              <c:strCache>
                <c:ptCount val="3"/>
                <c:pt idx="0">
                  <c:v>молоді спеціалісти до 3-х років</c:v>
                </c:pt>
                <c:pt idx="1">
                  <c:v>від 3 до 20 років</c:v>
                </c:pt>
                <c:pt idx="2">
                  <c:v>20 і більше років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До школи йдуть з логопедичної групи - 7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Аркуш1!$A$2:$A$4</c:f>
              <c:strCache>
                <c:ptCount val="3"/>
                <c:pt idx="1">
                  <c:v>З виправленим мовленням</c:v>
                </c:pt>
                <c:pt idx="2">
                  <c:v>Із покращенням мовлення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1">
                  <c:v>5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Освіта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Аркуш1!$A$2:$A$7</c:f>
              <c:strCache>
                <c:ptCount val="6"/>
                <c:pt idx="0">
                  <c:v>І категорія</c:v>
                </c:pt>
                <c:pt idx="1">
                  <c:v>ІІ категорія</c:v>
                </c:pt>
                <c:pt idx="2">
                  <c:v>спеціаліст</c:v>
                </c:pt>
                <c:pt idx="3">
                  <c:v>бакалавр</c:v>
                </c:pt>
                <c:pt idx="4">
                  <c:v>тарифний розряд (неповна вища освіта)</c:v>
                </c:pt>
                <c:pt idx="5">
                  <c:v>вища категорія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2015-2016 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2592592592592587E-3"/>
                  <c:y val="0.3086635926983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888888888888888E-2"/>
                  <c:y val="2.8060326608944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88888888888888E-2"/>
                  <c:y val="0.10101717579220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Простудні</c:v>
                </c:pt>
                <c:pt idx="1">
                  <c:v>Інфекційні</c:v>
                </c:pt>
                <c:pt idx="2">
                  <c:v>Інші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164</c:v>
                </c:pt>
                <c:pt idx="1">
                  <c:v>1</c:v>
                </c:pt>
                <c:pt idx="2">
                  <c:v>30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2016-2017 н.р.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5432098765432098E-2"/>
                  <c:y val="0.32830582132465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2592592592592587E-3"/>
                  <c:y val="4.2090489913417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518518518518517E-2"/>
                  <c:y val="4.2090268965963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Простудні</c:v>
                </c:pt>
                <c:pt idx="1">
                  <c:v>Інфекційні</c:v>
                </c:pt>
                <c:pt idx="2">
                  <c:v>Інші</c:v>
                </c:pt>
              </c:strCache>
            </c:strRef>
          </c:cat>
          <c:val>
            <c:numRef>
              <c:f>Аркуш1!$C$2:$C$4</c:f>
              <c:numCache>
                <c:formatCode>General</c:formatCode>
                <c:ptCount val="3"/>
                <c:pt idx="0">
                  <c:v>169</c:v>
                </c:pt>
                <c:pt idx="1">
                  <c:v>7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1461120"/>
        <c:axId val="51471104"/>
        <c:axId val="0"/>
      </c:bar3DChart>
      <c:catAx>
        <c:axId val="51461120"/>
        <c:scaling>
          <c:orientation val="minMax"/>
        </c:scaling>
        <c:delete val="0"/>
        <c:axPos val="b"/>
        <c:majorTickMark val="out"/>
        <c:minorTickMark val="none"/>
        <c:tickLblPos val="nextTo"/>
        <c:crossAx val="51471104"/>
        <c:crosses val="autoZero"/>
        <c:auto val="1"/>
        <c:lblAlgn val="ctr"/>
        <c:lblOffset val="100"/>
        <c:noMultiLvlLbl val="0"/>
      </c:catAx>
      <c:valAx>
        <c:axId val="51471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146112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accent3">
        <a:lumMod val="60000"/>
        <a:lumOff val="40000"/>
      </a:schemeClr>
    </a:solidFill>
  </c:spPr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23731408573927E-2"/>
          <c:y val="2.8718171405460794E-2"/>
          <c:w val="0.88879735345581801"/>
          <c:h val="0.7051358860093776"/>
        </c:manualLayout>
      </c:layout>
      <c:lineChart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Кількість випадків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pPr>
              <a:ln w="76200">
                <a:solidFill>
                  <a:srgbClr val="FF0000"/>
                </a:solidFill>
              </a:ln>
            </c:spPr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Аркуш1!$A$2:$A$10</c:f>
              <c:strCache>
                <c:ptCount val="9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  <c:pt idx="4">
                  <c:v>січень</c:v>
                </c:pt>
                <c:pt idx="5">
                  <c:v>лютий</c:v>
                </c:pt>
                <c:pt idx="6">
                  <c:v>березень</c:v>
                </c:pt>
                <c:pt idx="7">
                  <c:v>квітень</c:v>
                </c:pt>
                <c:pt idx="8">
                  <c:v>травень</c:v>
                </c:pt>
              </c:strCache>
            </c:strRef>
          </c:cat>
          <c:val>
            <c:numRef>
              <c:f>Аркуш1!$B$2:$B$10</c:f>
              <c:numCache>
                <c:formatCode>General</c:formatCode>
                <c:ptCount val="9"/>
                <c:pt idx="0">
                  <c:v>16</c:v>
                </c:pt>
                <c:pt idx="1">
                  <c:v>51</c:v>
                </c:pt>
                <c:pt idx="2">
                  <c:v>42</c:v>
                </c:pt>
                <c:pt idx="3">
                  <c:v>19</c:v>
                </c:pt>
                <c:pt idx="4">
                  <c:v>8</c:v>
                </c:pt>
                <c:pt idx="5">
                  <c:v>17</c:v>
                </c:pt>
                <c:pt idx="6">
                  <c:v>16</c:v>
                </c:pt>
                <c:pt idx="7">
                  <c:v>4</c:v>
                </c:pt>
                <c:pt idx="8">
                  <c:v>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203200"/>
        <c:axId val="81204736"/>
      </c:lineChart>
      <c:catAx>
        <c:axId val="81203200"/>
        <c:scaling>
          <c:orientation val="minMax"/>
        </c:scaling>
        <c:delete val="0"/>
        <c:axPos val="b"/>
        <c:majorTickMark val="out"/>
        <c:minorTickMark val="none"/>
        <c:tickLblPos val="nextTo"/>
        <c:crossAx val="81204736"/>
        <c:crosses val="autoZero"/>
        <c:auto val="1"/>
        <c:lblAlgn val="ctr"/>
        <c:lblOffset val="100"/>
        <c:noMultiLvlLbl val="0"/>
      </c:catAx>
      <c:valAx>
        <c:axId val="81204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203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831244531933498"/>
          <c:y val="0.93391128965322623"/>
          <c:w val="0.19140977690288716"/>
          <c:h val="5.4906542056074766E-2"/>
        </c:manualLayout>
      </c:layout>
      <c:overlay val="0"/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zero"/>
    <c:showDLblsOverMax val="0"/>
  </c:chart>
  <c:spPr>
    <a:solidFill>
      <a:schemeClr val="accent4">
        <a:lumMod val="40000"/>
        <a:lumOff val="60000"/>
      </a:schemeClr>
    </a:solidFill>
  </c:spPr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Простудні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Аркуш1!$A$2:$A$12</c:f>
              <c:strCache>
                <c:ptCount val="11"/>
                <c:pt idx="0">
                  <c:v>Калинка</c:v>
                </c:pt>
                <c:pt idx="1">
                  <c:v>Зернятко</c:v>
                </c:pt>
                <c:pt idx="2">
                  <c:v>Здоров'ятко</c:v>
                </c:pt>
                <c:pt idx="3">
                  <c:v>Веселка</c:v>
                </c:pt>
                <c:pt idx="4">
                  <c:v>Ромашка</c:v>
                </c:pt>
                <c:pt idx="5">
                  <c:v>Гніздечко</c:v>
                </c:pt>
                <c:pt idx="6">
                  <c:v>Віночок</c:v>
                </c:pt>
                <c:pt idx="7">
                  <c:v>Казочка</c:v>
                </c:pt>
                <c:pt idx="8">
                  <c:v>Бджілка</c:v>
                </c:pt>
                <c:pt idx="9">
                  <c:v>Україночка</c:v>
                </c:pt>
                <c:pt idx="10">
                  <c:v>Сонечко</c:v>
                </c:pt>
              </c:strCache>
            </c:strRef>
          </c:cat>
          <c:val>
            <c:numRef>
              <c:f>Аркуш1!$B$2:$B$12</c:f>
              <c:numCache>
                <c:formatCode>General</c:formatCode>
                <c:ptCount val="11"/>
                <c:pt idx="0">
                  <c:v>14</c:v>
                </c:pt>
                <c:pt idx="1">
                  <c:v>20</c:v>
                </c:pt>
                <c:pt idx="2">
                  <c:v>20</c:v>
                </c:pt>
                <c:pt idx="3">
                  <c:v>15</c:v>
                </c:pt>
                <c:pt idx="4">
                  <c:v>23</c:v>
                </c:pt>
                <c:pt idx="5">
                  <c:v>14</c:v>
                </c:pt>
                <c:pt idx="6">
                  <c:v>16</c:v>
                </c:pt>
                <c:pt idx="7">
                  <c:v>13</c:v>
                </c:pt>
                <c:pt idx="8">
                  <c:v>8</c:v>
                </c:pt>
                <c:pt idx="9">
                  <c:v>14</c:v>
                </c:pt>
                <c:pt idx="10">
                  <c:v>12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Інфекційні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Аркуш1!$A$2:$A$12</c:f>
              <c:strCache>
                <c:ptCount val="11"/>
                <c:pt idx="0">
                  <c:v>Калинка</c:v>
                </c:pt>
                <c:pt idx="1">
                  <c:v>Зернятко</c:v>
                </c:pt>
                <c:pt idx="2">
                  <c:v>Здоров'ятко</c:v>
                </c:pt>
                <c:pt idx="3">
                  <c:v>Веселка</c:v>
                </c:pt>
                <c:pt idx="4">
                  <c:v>Ромашка</c:v>
                </c:pt>
                <c:pt idx="5">
                  <c:v>Гніздечко</c:v>
                </c:pt>
                <c:pt idx="6">
                  <c:v>Віночок</c:v>
                </c:pt>
                <c:pt idx="7">
                  <c:v>Казочка</c:v>
                </c:pt>
                <c:pt idx="8">
                  <c:v>Бджілка</c:v>
                </c:pt>
                <c:pt idx="9">
                  <c:v>Україночка</c:v>
                </c:pt>
                <c:pt idx="10">
                  <c:v>Сонечко</c:v>
                </c:pt>
              </c:strCache>
            </c:strRef>
          </c:cat>
          <c:val>
            <c:numRef>
              <c:f>Аркуш1!$C$2:$C$12</c:f>
              <c:numCache>
                <c:formatCode>General</c:formatCode>
                <c:ptCount val="11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Інші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Аркуш1!$A$2:$A$12</c:f>
              <c:strCache>
                <c:ptCount val="11"/>
                <c:pt idx="0">
                  <c:v>Калинка</c:v>
                </c:pt>
                <c:pt idx="1">
                  <c:v>Зернятко</c:v>
                </c:pt>
                <c:pt idx="2">
                  <c:v>Здоров'ятко</c:v>
                </c:pt>
                <c:pt idx="3">
                  <c:v>Веселка</c:v>
                </c:pt>
                <c:pt idx="4">
                  <c:v>Ромашка</c:v>
                </c:pt>
                <c:pt idx="5">
                  <c:v>Гніздечко</c:v>
                </c:pt>
                <c:pt idx="6">
                  <c:v>Віночок</c:v>
                </c:pt>
                <c:pt idx="7">
                  <c:v>Казочка</c:v>
                </c:pt>
                <c:pt idx="8">
                  <c:v>Бджілка</c:v>
                </c:pt>
                <c:pt idx="9">
                  <c:v>Україночка</c:v>
                </c:pt>
                <c:pt idx="10">
                  <c:v>Сонечко</c:v>
                </c:pt>
              </c:strCache>
            </c:strRef>
          </c:cat>
          <c:val>
            <c:numRef>
              <c:f>Аркуш1!$D$2:$D$12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253120"/>
        <c:axId val="81254656"/>
      </c:barChart>
      <c:catAx>
        <c:axId val="81253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254656"/>
        <c:crosses val="autoZero"/>
        <c:auto val="1"/>
        <c:lblAlgn val="ctr"/>
        <c:lblOffset val="100"/>
        <c:noMultiLvlLbl val="0"/>
      </c:catAx>
      <c:valAx>
        <c:axId val="8125465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12531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високий рівень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Казочка 22 дітей</c:v>
                </c:pt>
                <c:pt idx="1">
                  <c:v>Бджілка 27 дітей</c:v>
                </c:pt>
                <c:pt idx="2">
                  <c:v>Україночка 20 дітей</c:v>
                </c:pt>
              </c:strCache>
            </c:strRef>
          </c:cat>
          <c:val>
            <c:numRef>
              <c:f>Аркуш1!$B$2:$B$4</c:f>
              <c:numCache>
                <c:formatCode>0%</c:formatCode>
                <c:ptCount val="3"/>
                <c:pt idx="0">
                  <c:v>0.45</c:v>
                </c:pt>
                <c:pt idx="1">
                  <c:v>0.52</c:v>
                </c:pt>
                <c:pt idx="2">
                  <c:v>0.45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достатній рівень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Казочка 22 дітей</c:v>
                </c:pt>
                <c:pt idx="1">
                  <c:v>Бджілка 27 дітей</c:v>
                </c:pt>
                <c:pt idx="2">
                  <c:v>Україночка 20 дітей</c:v>
                </c:pt>
              </c:strCache>
            </c:strRef>
          </c:cat>
          <c:val>
            <c:numRef>
              <c:f>Аркуш1!$C$2:$C$4</c:f>
              <c:numCache>
                <c:formatCode>0%</c:formatCode>
                <c:ptCount val="3"/>
                <c:pt idx="0">
                  <c:v>0.32</c:v>
                </c:pt>
                <c:pt idx="1">
                  <c:v>0.26</c:v>
                </c:pt>
                <c:pt idx="2">
                  <c:v>0.25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середній рівень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Казочка 22 дітей</c:v>
                </c:pt>
                <c:pt idx="1">
                  <c:v>Бджілка 27 дітей</c:v>
                </c:pt>
                <c:pt idx="2">
                  <c:v>Україночка 20 дітей</c:v>
                </c:pt>
              </c:strCache>
            </c:strRef>
          </c:cat>
          <c:val>
            <c:numRef>
              <c:f>Аркуш1!$D$2:$D$4</c:f>
              <c:numCache>
                <c:formatCode>0%</c:formatCode>
                <c:ptCount val="3"/>
                <c:pt idx="0">
                  <c:v>0.23</c:v>
                </c:pt>
                <c:pt idx="1">
                  <c:v>0.22</c:v>
                </c:pt>
                <c:pt idx="2">
                  <c:v>0.3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низький рівень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r>
                      <a:rPr lang="uk-UA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r>
                      <a:rPr lang="uk-UA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r>
                      <a:rPr lang="uk-UA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Казочка 22 дітей</c:v>
                </c:pt>
                <c:pt idx="1">
                  <c:v>Бджілка 27 дітей</c:v>
                </c:pt>
                <c:pt idx="2">
                  <c:v>Україночка 20 дітей</c:v>
                </c:pt>
              </c:strCache>
            </c:strRef>
          </c:cat>
          <c:val>
            <c:numRef>
              <c:f>Аркуш1!$E$2:$E$4</c:f>
              <c:numCache>
                <c:formatCode>General</c:formatCode>
                <c:ptCount val="3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188160"/>
        <c:axId val="93815552"/>
      </c:barChart>
      <c:catAx>
        <c:axId val="841881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uk-UA"/>
          </a:p>
        </c:txPr>
        <c:crossAx val="93815552"/>
        <c:crosses val="autoZero"/>
        <c:auto val="1"/>
        <c:lblAlgn val="ctr"/>
        <c:lblOffset val="100"/>
        <c:noMultiLvlLbl val="0"/>
      </c:catAx>
      <c:valAx>
        <c:axId val="938155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41881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104792456498496E-2"/>
          <c:y val="0.12623633909512741"/>
          <c:w val="0.92389520754350152"/>
          <c:h val="0.781510807755167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високий рівень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Казочка 22 дітей</c:v>
                </c:pt>
                <c:pt idx="1">
                  <c:v>Бджілка 27 дітей</c:v>
                </c:pt>
                <c:pt idx="2">
                  <c:v>Україночка 20</c:v>
                </c:pt>
              </c:strCache>
            </c:strRef>
          </c:cat>
          <c:val>
            <c:numRef>
              <c:f>Аркуш1!$B$2:$B$4</c:f>
              <c:numCache>
                <c:formatCode>0%</c:formatCode>
                <c:ptCount val="3"/>
                <c:pt idx="0">
                  <c:v>0.41</c:v>
                </c:pt>
                <c:pt idx="1">
                  <c:v>0.48</c:v>
                </c:pt>
                <c:pt idx="2">
                  <c:v>0.4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достатній рівень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Казочка 22 дітей</c:v>
                </c:pt>
                <c:pt idx="1">
                  <c:v>Бджілка 27 дітей</c:v>
                </c:pt>
                <c:pt idx="2">
                  <c:v>Україночка 20</c:v>
                </c:pt>
              </c:strCache>
            </c:strRef>
          </c:cat>
          <c:val>
            <c:numRef>
              <c:f>Аркуш1!$C$2:$C$4</c:f>
              <c:numCache>
                <c:formatCode>0%</c:formatCode>
                <c:ptCount val="3"/>
                <c:pt idx="0">
                  <c:v>0.32</c:v>
                </c:pt>
                <c:pt idx="1">
                  <c:v>0.3</c:v>
                </c:pt>
                <c:pt idx="2">
                  <c:v>0.35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середній рівень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Казочка 22 дітей</c:v>
                </c:pt>
                <c:pt idx="1">
                  <c:v>Бджілка 27 дітей</c:v>
                </c:pt>
                <c:pt idx="2">
                  <c:v>Україночка 20</c:v>
                </c:pt>
              </c:strCache>
            </c:strRef>
          </c:cat>
          <c:val>
            <c:numRef>
              <c:f>Аркуш1!$D$2:$D$4</c:f>
              <c:numCache>
                <c:formatCode>0%</c:formatCode>
                <c:ptCount val="3"/>
                <c:pt idx="0">
                  <c:v>0.23</c:v>
                </c:pt>
                <c:pt idx="1">
                  <c:v>0.22</c:v>
                </c:pt>
                <c:pt idx="2">
                  <c:v>0.15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низький рівень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Аркуш1!$A$2:$A$4</c:f>
              <c:strCache>
                <c:ptCount val="3"/>
                <c:pt idx="0">
                  <c:v>Казочка 22 дітей</c:v>
                </c:pt>
                <c:pt idx="1">
                  <c:v>Бджілка 27 дітей</c:v>
                </c:pt>
                <c:pt idx="2">
                  <c:v>Україночка 20</c:v>
                </c:pt>
              </c:strCache>
            </c:strRef>
          </c:cat>
          <c:val>
            <c:numRef>
              <c:f>Аркуш1!$E$2:$E$4</c:f>
              <c:numCache>
                <c:formatCode>0%</c:formatCode>
                <c:ptCount val="3"/>
                <c:pt idx="0">
                  <c:v>0.04</c:v>
                </c:pt>
                <c:pt idx="1">
                  <c:v>1E-3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488768"/>
        <c:axId val="110654208"/>
      </c:barChart>
      <c:catAx>
        <c:axId val="109488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uk-UA"/>
          </a:p>
        </c:txPr>
        <c:crossAx val="110654208"/>
        <c:crosses val="autoZero"/>
        <c:auto val="1"/>
        <c:lblAlgn val="ctr"/>
        <c:lblOffset val="100"/>
        <c:noMultiLvlLbl val="0"/>
      </c:catAx>
      <c:valAx>
        <c:axId val="1106542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948876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вересень, 2016 р.</c:v>
                </c:pt>
              </c:strCache>
            </c:strRef>
          </c:tx>
          <c:invertIfNegative val="0"/>
          <c:cat>
            <c:strRef>
              <c:f>Аркуш1!$A$2:$A$5</c:f>
              <c:strCache>
                <c:ptCount val="4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низький рівень</c:v>
                </c:pt>
              </c:strCache>
            </c:strRef>
          </c:cat>
          <c:val>
            <c:numRef>
              <c:f>Аркуш1!$B$2:$B$5</c:f>
              <c:numCache>
                <c:formatCode>0%</c:formatCode>
                <c:ptCount val="4"/>
                <c:pt idx="0">
                  <c:v>0.23</c:v>
                </c:pt>
                <c:pt idx="1">
                  <c:v>0.26</c:v>
                </c:pt>
                <c:pt idx="2">
                  <c:v>0.23</c:v>
                </c:pt>
                <c:pt idx="3">
                  <c:v>0.28000000000000003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травень, 2017 р.</c:v>
                </c:pt>
              </c:strCache>
            </c:strRef>
          </c:tx>
          <c:invertIfNegative val="0"/>
          <c:cat>
            <c:strRef>
              <c:f>Аркуш1!$A$2:$A$5</c:f>
              <c:strCache>
                <c:ptCount val="4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низький рівень</c:v>
                </c:pt>
              </c:strCache>
            </c:strRef>
          </c:cat>
          <c:val>
            <c:numRef>
              <c:f>Аркуш1!$C$2:$C$5</c:f>
              <c:numCache>
                <c:formatCode>0%</c:formatCode>
                <c:ptCount val="4"/>
                <c:pt idx="0">
                  <c:v>0.48</c:v>
                </c:pt>
                <c:pt idx="1">
                  <c:v>0.27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797568"/>
        <c:axId val="110799104"/>
        <c:axId val="0"/>
      </c:bar3DChart>
      <c:catAx>
        <c:axId val="110797568"/>
        <c:scaling>
          <c:orientation val="minMax"/>
        </c:scaling>
        <c:delete val="0"/>
        <c:axPos val="b"/>
        <c:majorTickMark val="out"/>
        <c:minorTickMark val="none"/>
        <c:tickLblPos val="nextTo"/>
        <c:crossAx val="110799104"/>
        <c:crosses val="autoZero"/>
        <c:auto val="1"/>
        <c:lblAlgn val="ctr"/>
        <c:lblOffset val="100"/>
        <c:noMultiLvlLbl val="0"/>
      </c:catAx>
      <c:valAx>
        <c:axId val="1107991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07975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11745406824147"/>
          <c:y val="4.4861391929187228E-2"/>
          <c:w val="0.65899825021872271"/>
          <c:h val="0.48639593385982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Здоров'ятко 25 дітей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3.0865412656751238E-3"/>
                  <c:y val="-1.9642228626261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Аркуш1!$A$2:$A$6</c:f>
              <c:strCache>
                <c:ptCount val="5"/>
                <c:pt idx="0">
                  <c:v>Навчальний мотив</c:v>
                </c:pt>
                <c:pt idx="1">
                  <c:v>Ігровий мотив</c:v>
                </c:pt>
                <c:pt idx="2">
                  <c:v>Позиційний мотив</c:v>
                </c:pt>
                <c:pt idx="3">
                  <c:v>Соціальний мотив</c:v>
                </c:pt>
                <c:pt idx="4">
                  <c:v>Мотив одержання балу</c:v>
                </c:pt>
              </c:strCache>
            </c:strRef>
          </c:cat>
          <c:val>
            <c:numRef>
              <c:f>Аркуш1!$B$2:$B$6</c:f>
              <c:numCache>
                <c:formatCode>0%</c:formatCode>
                <c:ptCount val="5"/>
                <c:pt idx="0">
                  <c:v>0.48</c:v>
                </c:pt>
                <c:pt idx="1">
                  <c:v>0.12</c:v>
                </c:pt>
                <c:pt idx="2">
                  <c:v>0.08</c:v>
                </c:pt>
                <c:pt idx="3">
                  <c:v>0.04</c:v>
                </c:pt>
                <c:pt idx="4">
                  <c:v>0.28000000000000003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Зернятко 24 дітей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7.7160493827160776E-3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Аркуш1!$A$2:$A$6</c:f>
              <c:strCache>
                <c:ptCount val="5"/>
                <c:pt idx="0">
                  <c:v>Навчальний мотив</c:v>
                </c:pt>
                <c:pt idx="1">
                  <c:v>Ігровий мотив</c:v>
                </c:pt>
                <c:pt idx="2">
                  <c:v>Позиційний мотив</c:v>
                </c:pt>
                <c:pt idx="3">
                  <c:v>Соціальний мотив</c:v>
                </c:pt>
                <c:pt idx="4">
                  <c:v>Мотив одержання балу</c:v>
                </c:pt>
              </c:strCache>
            </c:strRef>
          </c:cat>
          <c:val>
            <c:numRef>
              <c:f>Аркуш1!$C$2:$C$6</c:f>
              <c:numCache>
                <c:formatCode>0%</c:formatCode>
                <c:ptCount val="5"/>
                <c:pt idx="0">
                  <c:v>0.42</c:v>
                </c:pt>
                <c:pt idx="1">
                  <c:v>0.12</c:v>
                </c:pt>
                <c:pt idx="2">
                  <c:v>0.12</c:v>
                </c:pt>
                <c:pt idx="3">
                  <c:v>0</c:v>
                </c:pt>
                <c:pt idx="4">
                  <c:v>0.46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Сонечко 21 дитина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0"/>
                  <c:y val="-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1728395061728392E-3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Аркуш1!$A$2:$A$6</c:f>
              <c:strCache>
                <c:ptCount val="5"/>
                <c:pt idx="0">
                  <c:v>Навчальний мотив</c:v>
                </c:pt>
                <c:pt idx="1">
                  <c:v>Ігровий мотив</c:v>
                </c:pt>
                <c:pt idx="2">
                  <c:v>Позиційний мотив</c:v>
                </c:pt>
                <c:pt idx="3">
                  <c:v>Соціальний мотив</c:v>
                </c:pt>
                <c:pt idx="4">
                  <c:v>Мотив одержання балу</c:v>
                </c:pt>
              </c:strCache>
            </c:strRef>
          </c:cat>
          <c:val>
            <c:numRef>
              <c:f>Аркуш1!$D$2:$D$6</c:f>
              <c:numCache>
                <c:formatCode>0%</c:formatCode>
                <c:ptCount val="5"/>
                <c:pt idx="0">
                  <c:v>0.52</c:v>
                </c:pt>
                <c:pt idx="1">
                  <c:v>0</c:v>
                </c:pt>
                <c:pt idx="2">
                  <c:v>0</c:v>
                </c:pt>
                <c:pt idx="3">
                  <c:v>0.05</c:v>
                </c:pt>
                <c:pt idx="4">
                  <c:v>0.43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Калинка 7 дітей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28,5%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28,5%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Аркуш1!$A$2:$A$6</c:f>
              <c:strCache>
                <c:ptCount val="5"/>
                <c:pt idx="0">
                  <c:v>Навчальний мотив</c:v>
                </c:pt>
                <c:pt idx="1">
                  <c:v>Ігровий мотив</c:v>
                </c:pt>
                <c:pt idx="2">
                  <c:v>Позиційний мотив</c:v>
                </c:pt>
                <c:pt idx="3">
                  <c:v>Соціальний мотив</c:v>
                </c:pt>
                <c:pt idx="4">
                  <c:v>Мотив одержання балу</c:v>
                </c:pt>
              </c:strCache>
            </c:strRef>
          </c:cat>
          <c:val>
            <c:numRef>
              <c:f>Аркуш1!$E$2:$E$6</c:f>
              <c:numCache>
                <c:formatCode>0.00%</c:formatCode>
                <c:ptCount val="5"/>
                <c:pt idx="0" formatCode="0%">
                  <c:v>0.43</c:v>
                </c:pt>
                <c:pt idx="1">
                  <c:v>0.28499999999999998</c:v>
                </c:pt>
                <c:pt idx="2" formatCode="0%">
                  <c:v>0</c:v>
                </c:pt>
                <c:pt idx="3" formatCode="0%">
                  <c:v>0</c:v>
                </c:pt>
                <c:pt idx="4">
                  <c:v>0.28499999999999998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236608"/>
        <c:axId val="111238144"/>
      </c:barChart>
      <c:catAx>
        <c:axId val="111236608"/>
        <c:scaling>
          <c:orientation val="minMax"/>
        </c:scaling>
        <c:delete val="0"/>
        <c:axPos val="b"/>
        <c:majorTickMark val="out"/>
        <c:minorTickMark val="none"/>
        <c:tickLblPos val="nextTo"/>
        <c:crossAx val="111238144"/>
        <c:crosses val="autoZero"/>
        <c:auto val="1"/>
        <c:lblAlgn val="ctr"/>
        <c:lblOffset val="100"/>
        <c:noMultiLvlLbl val="0"/>
      </c:catAx>
      <c:valAx>
        <c:axId val="111238144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111236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457944493049481"/>
          <c:y val="0.59397281860236151"/>
          <c:w val="0.32616129581024594"/>
          <c:h val="0.392902902652982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0.45625</cdr:x>
      <cdr:y>0.64272</cdr:y>
    </cdr:from>
    <cdr:to>
      <cdr:x>0.535</cdr:x>
      <cdr:y>0.70636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54760" y="2908920"/>
          <a:ext cx="64808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400" dirty="0" smtClean="0"/>
            <a:t>0,3%</a:t>
          </a:r>
          <a:endParaRPr lang="uk-UA" sz="1400" dirty="0"/>
        </a:p>
      </cdr:txBody>
    </cdr:sp>
  </cdr:relSizeAnchor>
  <cdr:relSizeAnchor xmlns:cdr="http://schemas.openxmlformats.org/drawingml/2006/chartDrawing">
    <cdr:from>
      <cdr:x>0.71875</cdr:x>
      <cdr:y>0.54726</cdr:y>
    </cdr:from>
    <cdr:to>
      <cdr:x>0.7975</cdr:x>
      <cdr:y>0.6109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15000" y="2476872"/>
          <a:ext cx="64808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400" dirty="0" smtClean="0"/>
            <a:t>10%</a:t>
          </a:r>
        </a:p>
      </cdr:txBody>
    </cdr:sp>
  </cdr:relSizeAnchor>
  <cdr:relSizeAnchor xmlns:cdr="http://schemas.openxmlformats.org/drawingml/2006/chartDrawing">
    <cdr:from>
      <cdr:x>0.19375</cdr:x>
      <cdr:y>0.05405</cdr:y>
    </cdr:from>
    <cdr:to>
      <cdr:x>0.28125</cdr:x>
      <cdr:y>0.11769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94520" y="244624"/>
          <a:ext cx="720090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400" dirty="0" smtClean="0"/>
            <a:t>55,6%</a:t>
          </a:r>
          <a:endParaRPr lang="uk-UA" sz="1400" dirty="0"/>
        </a:p>
      </cdr:txBody>
    </cdr:sp>
  </cdr:relSizeAnchor>
  <cdr:relSizeAnchor xmlns:cdr="http://schemas.openxmlformats.org/drawingml/2006/chartDrawing">
    <cdr:from>
      <cdr:x>0.28125</cdr:x>
      <cdr:y>0.03814</cdr:y>
    </cdr:from>
    <cdr:to>
      <cdr:x>0.35125</cdr:x>
      <cdr:y>0.10178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14600" y="172616"/>
          <a:ext cx="576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1400" dirty="0" smtClean="0"/>
            <a:t>58,5%</a:t>
          </a:r>
          <a:endParaRPr lang="uk-UA" sz="1400" dirty="0"/>
        </a:p>
      </cdr:txBody>
    </cdr:sp>
  </cdr:relSizeAnchor>
  <cdr:relSizeAnchor xmlns:cdr="http://schemas.openxmlformats.org/drawingml/2006/chartDrawing">
    <cdr:from>
      <cdr:x>0.535</cdr:x>
      <cdr:y>0.62681</cdr:y>
    </cdr:from>
    <cdr:to>
      <cdr:x>0.59625</cdr:x>
      <cdr:y>0.69045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402832" y="2836912"/>
          <a:ext cx="50406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1400" dirty="0" smtClean="0"/>
            <a:t>2,4%</a:t>
          </a:r>
          <a:endParaRPr lang="uk-UA" sz="1400" dirty="0"/>
        </a:p>
      </cdr:txBody>
    </cdr:sp>
  </cdr:relSizeAnchor>
  <cdr:relSizeAnchor xmlns:cdr="http://schemas.openxmlformats.org/drawingml/2006/chartDrawing">
    <cdr:from>
      <cdr:x>0.80625</cdr:x>
      <cdr:y>0.62681</cdr:y>
    </cdr:from>
    <cdr:to>
      <cdr:x>0.87624</cdr:x>
      <cdr:y>0.69045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35080" y="2836912"/>
          <a:ext cx="57599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1400" dirty="0"/>
            <a:t>3</a:t>
          </a:r>
          <a:r>
            <a:rPr lang="uk-UA" sz="1400" dirty="0" smtClean="0"/>
            <a:t>,5%</a:t>
          </a:r>
          <a:endParaRPr lang="uk-UA" sz="1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DE335-91A0-4FB9-B601-069B3A291CBF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DF882-8729-4991-8D05-F70FBA5943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384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41E38-BC30-4A4C-A461-E959026C0617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EA8DB-7E1B-4E59-9C38-00C86B94C2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845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 txBox="1"/>
          <p:nvPr/>
        </p:nvSpPr>
        <p:spPr>
          <a:xfrm>
            <a:off x="3818966" y="9377311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B63753-8AFC-48A3-81E9-C01EEAB26D98}" type="slidenum">
              <a:t>2</a:t>
            </a:fld>
            <a:endParaRPr lang="uk-UA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32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45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52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635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51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25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5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13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09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045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DFC09-02DB-4047-9910-09C8FA006418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7A29-D049-4960-938C-45F472594A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820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h-shapochka.at.ua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2016224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Звіт керівника перед громадськістю</a:t>
            </a:r>
            <a:br>
              <a:rPr lang="uk-UA" sz="4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sz="4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2016-2017н.р.</a:t>
            </a:r>
            <a:endParaRPr lang="uk-UA" sz="4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730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5297" y="1844824"/>
            <a:ext cx="5616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Методична робота</a:t>
            </a:r>
            <a:endParaRPr lang="uk-UA" sz="8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93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23317" y="404664"/>
            <a:ext cx="8352925" cy="6063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b="0" i="0" u="none" strike="noStrike" kern="1200" cap="none" spc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Schoolbook"/>
              </a:rPr>
              <a:t>Єдина науково-методична проблема закладу: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  <a:p>
            <a:pPr algn="ctr"/>
            <a:r>
              <a:rPr lang="uk-UA" sz="3600" b="1" dirty="0">
                <a:latin typeface="+mj-lt"/>
              </a:rPr>
              <a:t>«Розвиток національно свідомої, соціально активної, економічно грамотної, життєво компетентної особистості»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400" b="1" i="1" u="none" strike="noStrike" kern="1200" cap="none" spc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Schoolbook"/>
              </a:rPr>
              <a:t>Основні завдання колективу у </a:t>
            </a:r>
            <a:r>
              <a:rPr lang="uk-UA" sz="2400" b="1" i="1" u="none" strike="noStrike" kern="1200" cap="none" spc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Schoolbook"/>
              </a:rPr>
              <a:t>2016 </a:t>
            </a:r>
            <a:r>
              <a:rPr lang="uk-UA" sz="2400" b="1" i="1" u="none" strike="noStrike" kern="1200" cap="none" spc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Schoolbook"/>
              </a:rPr>
              <a:t>– </a:t>
            </a:r>
            <a:r>
              <a:rPr lang="uk-UA" sz="2400" b="1" i="1" u="none" strike="noStrike" kern="1200" cap="none" spc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Schoolbook"/>
              </a:rPr>
              <a:t>2017 </a:t>
            </a:r>
            <a:r>
              <a:rPr lang="uk-UA" sz="2400" b="1" i="1" u="none" strike="noStrike" kern="1200" cap="none" spc="0" baseline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Schoolbook"/>
              </a:rPr>
              <a:t>н.р</a:t>
            </a:r>
            <a:r>
              <a:rPr lang="uk-UA" sz="2400" b="1" i="1" u="none" strike="noStrike" kern="1200" cap="none" spc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Schoolbook"/>
              </a:rPr>
              <a:t>.:</a:t>
            </a:r>
            <a:endParaRPr lang="uk-UA" sz="2400" b="1" i="1" u="none" strike="noStrike" kern="1200" cap="none" spc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entury Schoolbook"/>
            </a:endParaRPr>
          </a:p>
          <a:p>
            <a:pPr marL="342900" lvl="0" indent="-342900" algn="just"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000" b="1" dirty="0"/>
              <a:t>Продовжувати формувати патріотичні почуття через соціальний досвід життя в найближчому оточенні, прилучення до його культури</a:t>
            </a:r>
            <a:r>
              <a:rPr lang="uk-UA" sz="2000" b="1" i="1" u="none" strike="noStrike" kern="1200" cap="none" spc="0" baseline="0" dirty="0" smtClean="0">
                <a:solidFill>
                  <a:srgbClr val="000000"/>
                </a:solidFill>
                <a:uFillTx/>
                <a:latin typeface="Century Schoolbook"/>
              </a:rPr>
              <a:t>.</a:t>
            </a:r>
            <a:endParaRPr lang="uk-UA" sz="2000" b="1" i="1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  <a:p>
            <a:pPr marL="342900" lvl="0" indent="-342900" algn="just">
              <a:buSzPct val="100000"/>
              <a:buFont typeface="Century Schoolbook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000" b="1" dirty="0"/>
              <a:t>Оптимізувати роботу з розвитку творчої особистості засобами музичного мистецтва</a:t>
            </a:r>
            <a:r>
              <a:rPr lang="uk-UA" sz="2000" b="1" i="1" u="none" strike="noStrike" kern="1200" cap="none" spc="0" baseline="0" dirty="0" smtClean="0">
                <a:solidFill>
                  <a:srgbClr val="000000"/>
                </a:solidFill>
                <a:uFillTx/>
                <a:latin typeface="Century Schoolbook"/>
              </a:rPr>
              <a:t>.</a:t>
            </a:r>
            <a:endParaRPr lang="uk-UA" sz="2000" b="1" i="1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  <a:p>
            <a:pPr marL="342900" lvl="0" indent="-342900" algn="just">
              <a:buSzPct val="100000"/>
              <a:buFont typeface="Century Schoolbook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000" b="1" dirty="0"/>
              <a:t>Впроваджувати соціальну і фінансову освіту за програмою «</a:t>
            </a:r>
            <a:r>
              <a:rPr lang="uk-UA" sz="2000" b="1" dirty="0" err="1"/>
              <a:t>Афлатот</a:t>
            </a:r>
            <a:r>
              <a:rPr lang="uk-UA" sz="2000" b="1" dirty="0"/>
              <a:t>»</a:t>
            </a:r>
            <a:r>
              <a:rPr lang="uk-UA" sz="2000" b="1" i="1" u="none" strike="noStrike" kern="1200" cap="none" spc="0" baseline="0" dirty="0" smtClean="0">
                <a:solidFill>
                  <a:srgbClr val="000000"/>
                </a:solidFill>
                <a:uFillTx/>
                <a:latin typeface="Century Schoolbook"/>
              </a:rPr>
              <a:t>.</a:t>
            </a:r>
            <a:endParaRPr lang="uk-UA" sz="2000" b="1" i="1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90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розвивального середовища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0"/>
            <a:ext cx="3850208" cy="5133611"/>
          </a:xfrm>
        </p:spPr>
      </p:pic>
      <p:pic>
        <p:nvPicPr>
          <p:cNvPr id="10" name="Місце для вмісту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94" y="1916832"/>
            <a:ext cx="4608512" cy="3456384"/>
          </a:xfrm>
        </p:spPr>
      </p:pic>
    </p:spTree>
    <p:extLst>
      <p:ext uri="{BB962C8B-B14F-4D97-AF65-F5344CB8AC3E}">
        <p14:creationId xmlns:p14="http://schemas.microsoft.com/office/powerpoint/2010/main" val="9889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4518421" cy="3388816"/>
          </a:xfrm>
        </p:spPr>
      </p:pic>
      <p:pic>
        <p:nvPicPr>
          <p:cNvPr id="7" name="Місце для вмісту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4075100" cy="5433467"/>
          </a:xfrm>
        </p:spPr>
      </p:pic>
    </p:spTree>
    <p:extLst>
      <p:ext uri="{BB962C8B-B14F-4D97-AF65-F5344CB8AC3E}">
        <p14:creationId xmlns:p14="http://schemas.microsoft.com/office/powerpoint/2010/main" val="14758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78000">
              <a:srgbClr val="FF7A00"/>
            </a:gs>
            <a:gs pos="92000">
              <a:srgbClr val="FF0300"/>
            </a:gs>
            <a:gs pos="100000">
              <a:srgbClr val="4D080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0"/>
            <a:ext cx="4224469" cy="3168352"/>
          </a:xfrm>
        </p:spPr>
      </p:pic>
      <p:pic>
        <p:nvPicPr>
          <p:cNvPr id="7" name="Місце для вмісту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614664" cy="3460998"/>
          </a:xfrm>
        </p:spPr>
      </p:pic>
    </p:spTree>
    <p:extLst>
      <p:ext uri="{BB962C8B-B14F-4D97-AF65-F5344CB8AC3E}">
        <p14:creationId xmlns:p14="http://schemas.microsoft.com/office/powerpoint/2010/main" val="2860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640"/>
            <a:ext cx="4320480" cy="3240360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01008"/>
            <a:ext cx="4320480" cy="3240360"/>
          </a:xfrm>
        </p:spPr>
      </p:pic>
    </p:spTree>
    <p:extLst>
      <p:ext uri="{BB962C8B-B14F-4D97-AF65-F5344CB8AC3E}">
        <p14:creationId xmlns:p14="http://schemas.microsoft.com/office/powerpoint/2010/main" val="33903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8390"/>
            <a:ext cx="8424936" cy="66171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200" b="1" i="0" u="none" strike="noStrike" kern="1200" cap="none" spc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</a:rPr>
              <a:t>Колективні перегляди освітнього процесу як одна з основних форм методичної роботи в </a:t>
            </a:r>
            <a:r>
              <a:rPr lang="uk-UA" sz="3200" b="1" i="0" u="none" strike="noStrike" kern="1200" cap="none" spc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</a:rPr>
              <a:t>закладі:</a:t>
            </a:r>
            <a:endParaRPr lang="uk-UA" sz="3200" b="1" i="0" u="none" strike="noStrike" kern="1200" cap="none" spc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1" i="1" u="none" strike="noStrike" kern="1200" cap="none" spc="0" baseline="0" dirty="0" smtClean="0">
              <a:solidFill>
                <a:srgbClr val="000000"/>
              </a:solidFill>
              <a:uFillTx/>
              <a:latin typeface="Century Schoolbook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Моя родина – моя гордість</a:t>
            </a:r>
            <a:r>
              <a:rPr lang="uk-UA" sz="2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uk-UA" sz="2000" b="1" i="1" dirty="0" smtClean="0">
                <a:solidFill>
                  <a:srgbClr val="000000"/>
                </a:solidFill>
                <a:latin typeface="Century Schoolbook"/>
              </a:rPr>
              <a:t>( інтегроване заняття в середній групі «Гніздечко» вихователь </a:t>
            </a:r>
            <a:r>
              <a:rPr lang="uk-UA" sz="2000" b="1" i="1" dirty="0" err="1" smtClean="0">
                <a:solidFill>
                  <a:srgbClr val="000000"/>
                </a:solidFill>
                <a:latin typeface="Century Schoolbook"/>
              </a:rPr>
              <a:t>Кузевич</a:t>
            </a:r>
            <a:r>
              <a:rPr lang="uk-UA" sz="2000" b="1" i="1" dirty="0" smtClean="0">
                <a:solidFill>
                  <a:srgbClr val="000000"/>
                </a:solidFill>
                <a:latin typeface="Century Schoolbook"/>
              </a:rPr>
              <a:t> О.І.)</a:t>
            </a:r>
            <a:endParaRPr lang="uk-UA" sz="2000" b="1" i="1" dirty="0">
              <a:solidFill>
                <a:srgbClr val="000000"/>
              </a:solidFill>
              <a:latin typeface="Century Schoolbook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2000" b="1" i="1" dirty="0">
              <a:latin typeface="Century Schoolbook" pitchFamily="18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Сторінка до книги «Подорож рідним містом» </a:t>
            </a:r>
            <a:r>
              <a:rPr lang="uk-UA" sz="2000" b="1" i="1" dirty="0" smtClean="0">
                <a:latin typeface="Century Schoolbook" pitchFamily="18" charset="0"/>
              </a:rPr>
              <a:t>(міні-проект в старшій групі «Бджілка» вихователь П</a:t>
            </a:r>
            <a:r>
              <a:rPr lang="en-US" sz="2000" b="1" i="1" dirty="0" smtClean="0">
                <a:latin typeface="Century Schoolbook" pitchFamily="18" charset="0"/>
              </a:rPr>
              <a:t>’</a:t>
            </a:r>
            <a:r>
              <a:rPr lang="uk-UA" sz="2000" b="1" i="1" dirty="0" smtClean="0">
                <a:latin typeface="Century Schoolbook" pitchFamily="18" charset="0"/>
              </a:rPr>
              <a:t>ятецька О.О.)</a:t>
            </a:r>
            <a:endParaRPr lang="uk-UA" sz="2000" b="1" i="1" dirty="0">
              <a:latin typeface="Century Schoolbook" pitchFamily="18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2000" b="1" i="1" dirty="0">
              <a:solidFill>
                <a:srgbClr val="000000"/>
              </a:solidFill>
              <a:latin typeface="Century Schoolbook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Щедрий осінній урожай – добробут в домі </a:t>
            </a:r>
            <a:r>
              <a:rPr lang="uk-UA" sz="2000" b="1" i="1" dirty="0" smtClean="0">
                <a:solidFill>
                  <a:srgbClr val="000000"/>
                </a:solidFill>
                <a:latin typeface="Century Schoolbook"/>
              </a:rPr>
              <a:t>(заняття з економіки в логопедичній групі вихователь Музика О.М.)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2000" b="1" i="1" dirty="0">
              <a:solidFill>
                <a:srgbClr val="000000"/>
              </a:solidFill>
              <a:latin typeface="Century Schoolbook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Навіть малятам про гроші треба </a:t>
            </a:r>
            <a:r>
              <a:rPr lang="uk-UA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знати </a:t>
            </a:r>
            <a:r>
              <a:rPr lang="uk-UA" sz="2000" b="1" i="1" dirty="0">
                <a:solidFill>
                  <a:srgbClr val="000000"/>
                </a:solidFill>
                <a:latin typeface="Century Schoolbook"/>
              </a:rPr>
              <a:t>(заняття з економіки </a:t>
            </a:r>
            <a:r>
              <a:rPr lang="uk-UA" sz="2000" b="1" i="1" dirty="0" smtClean="0">
                <a:solidFill>
                  <a:srgbClr val="000000"/>
                </a:solidFill>
                <a:latin typeface="Century Schoolbook"/>
              </a:rPr>
              <a:t>в старшій групі «Казочка» вихователь Псюк Н.В.)</a:t>
            </a:r>
            <a:endParaRPr lang="uk-UA" sz="2000" b="1" i="1" dirty="0">
              <a:solidFill>
                <a:srgbClr val="000000"/>
              </a:solidFill>
              <a:latin typeface="Century Schoolbook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1" i="1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4806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94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Лілія\Фотографії\Відкрите заняття Кузевич\IMG_20161117_103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Лілія\Фотографії\Відкрите заняття Кузевич\IMG_20161117_104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57" y="3390127"/>
            <a:ext cx="4592150" cy="34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6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Лілія\Фотографії\Псюк заняття\DSC01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65" y="3140968"/>
            <a:ext cx="4779889" cy="35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cuments\Лілія\Фотографії\Музика заняття\WP_20170315_09_34_29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1633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4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10474"/>
            <a:ext cx="8208916" cy="21852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Тиждень соціальної і фінансової освіти</a:t>
            </a:r>
            <a:endParaRPr lang="uk-UA" sz="2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b="1" i="1" dirty="0">
                <a:solidFill>
                  <a:srgbClr val="000000"/>
                </a:solidFill>
                <a:latin typeface="Century Schoolbook"/>
              </a:rPr>
              <a:t>День </a:t>
            </a:r>
            <a:r>
              <a:rPr lang="uk-UA" b="1" i="1" dirty="0" smtClean="0">
                <a:solidFill>
                  <a:srgbClr val="000000"/>
                </a:solidFill>
                <a:latin typeface="Century Schoolbook"/>
              </a:rPr>
              <a:t>реклами</a:t>
            </a:r>
            <a:endParaRPr lang="uk-UA" b="1" i="1" dirty="0">
              <a:solidFill>
                <a:srgbClr val="000000"/>
              </a:solidFill>
              <a:latin typeface="Century Schoolbook"/>
            </a:endParaRPr>
          </a:p>
          <a:p>
            <a:pPr marL="285750" lvl="0" indent="-285750">
              <a:buFont typeface="Wingdings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b="1" i="1" dirty="0">
                <a:solidFill>
                  <a:srgbClr val="000000"/>
                </a:solidFill>
                <a:latin typeface="Century Schoolbook"/>
              </a:rPr>
              <a:t>День </a:t>
            </a:r>
            <a:r>
              <a:rPr lang="uk-UA" b="1" i="1" dirty="0" smtClean="0">
                <a:solidFill>
                  <a:srgbClr val="000000"/>
                </a:solidFill>
                <a:latin typeface="Century Schoolbook"/>
              </a:rPr>
              <a:t>грошей</a:t>
            </a:r>
            <a:endParaRPr lang="uk-UA" b="1" i="1" dirty="0">
              <a:solidFill>
                <a:srgbClr val="000000"/>
              </a:solidFill>
              <a:latin typeface="Century Schoolbook"/>
            </a:endParaRPr>
          </a:p>
          <a:p>
            <a:pPr marL="285750" lvl="0" indent="-285750">
              <a:buFont typeface="Wingdings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b="1" i="1" dirty="0">
                <a:solidFill>
                  <a:srgbClr val="000000"/>
                </a:solidFill>
                <a:latin typeface="Century Schoolbook"/>
              </a:rPr>
              <a:t>День </a:t>
            </a:r>
            <a:r>
              <a:rPr lang="uk-UA" b="1" i="1" dirty="0" smtClean="0">
                <a:solidFill>
                  <a:srgbClr val="000000"/>
                </a:solidFill>
                <a:latin typeface="Century Schoolbook"/>
              </a:rPr>
              <a:t>товарів та послуг</a:t>
            </a:r>
            <a:endParaRPr lang="uk-UA" b="1" i="1" dirty="0">
              <a:solidFill>
                <a:srgbClr val="000000"/>
              </a:solidFill>
              <a:latin typeface="Century Schoolbook"/>
            </a:endParaRPr>
          </a:p>
          <a:p>
            <a:pPr marL="285750" lvl="0" indent="-285750">
              <a:buFont typeface="Wingdings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b="1" i="1" dirty="0">
                <a:solidFill>
                  <a:srgbClr val="000000"/>
                </a:solidFill>
                <a:latin typeface="Century Schoolbook"/>
              </a:rPr>
              <a:t>День праці </a:t>
            </a:r>
            <a:endParaRPr lang="uk-UA" b="1" i="1" dirty="0" smtClean="0">
              <a:solidFill>
                <a:srgbClr val="000000"/>
              </a:solidFill>
              <a:latin typeface="Century Schoolbook"/>
            </a:endParaRPr>
          </a:p>
          <a:p>
            <a:pPr marL="285750" lvl="0" indent="-285750">
              <a:buFont typeface="Wingdings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b="1" i="1" kern="0" dirty="0" smtClean="0">
                <a:solidFill>
                  <a:srgbClr val="000000"/>
                </a:solidFill>
                <a:latin typeface="Century Schoolbook"/>
              </a:rPr>
              <a:t>День народження </a:t>
            </a:r>
            <a:r>
              <a:rPr lang="uk-UA" b="1" i="1" kern="0" dirty="0" err="1" smtClean="0">
                <a:solidFill>
                  <a:srgbClr val="000000"/>
                </a:solidFill>
                <a:latin typeface="Century Schoolbook"/>
              </a:rPr>
              <a:t>Афлатунчика</a:t>
            </a:r>
            <a:endParaRPr lang="uk-UA" sz="1800" b="0" i="0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</p:txBody>
      </p:sp>
      <p:pic>
        <p:nvPicPr>
          <p:cNvPr id="4098" name="Picture 2" descr="C:\Users\User\Documents\Лілія\Фотографії\Фото афлатун\5DM_5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14" y="1268760"/>
            <a:ext cx="4158526" cy="27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cuments\Лілія\Фотографії\Фото афлатун\5DM_5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" y="3648815"/>
            <a:ext cx="5563731" cy="320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23528" y="874454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0" indent="0" algn="ctr">
              <a:spcBef>
                <a:spcPts val="430"/>
              </a:spcBef>
              <a:buNone/>
            </a:pPr>
            <a:r>
              <a:rPr lang="uk-UA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дошкільному </a:t>
            </a:r>
            <a:r>
              <a:rPr lang="uk-UA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закладі</a:t>
            </a:r>
          </a:p>
          <a:p>
            <a:pPr marL="137160" lvl="0" indent="0" algn="ctr">
              <a:spcBef>
                <a:spcPts val="430"/>
              </a:spcBef>
              <a:buNone/>
            </a:pPr>
            <a:r>
              <a:rPr lang="uk-UA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діє </a:t>
            </a:r>
            <a:r>
              <a:rPr lang="uk-UA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11 груп, з </a:t>
            </a:r>
            <a:r>
              <a:rPr lang="uk-UA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них:</a:t>
            </a:r>
          </a:p>
          <a:p>
            <a:pPr marL="137160" lvl="0" indent="0" algn="just">
              <a:spcBef>
                <a:spcPts val="430"/>
              </a:spcBef>
              <a:buNone/>
            </a:pPr>
            <a:r>
              <a:rPr lang="uk-UA" i="1" dirty="0" smtClean="0">
                <a:solidFill>
                  <a:srgbClr val="FF0000"/>
                </a:solidFill>
                <a:latin typeface="Cambria" pitchFamily="18"/>
              </a:rPr>
              <a:t>	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Раннього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віку –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групи;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0" algn="just">
              <a:spcBef>
                <a:spcPts val="430"/>
              </a:spcBef>
            </a:pPr>
            <a:r>
              <a:rPr lang="uk-UA" sz="3200" i="1" dirty="0" smtClean="0">
                <a:solidFill>
                  <a:schemeClr val="accent2">
                    <a:lumMod val="75000"/>
                  </a:schemeClr>
                </a:solidFill>
                <a:latin typeface="Cambria" pitchFamily="18"/>
              </a:rPr>
              <a:t>	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Дошкільних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9 груп,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зокрема:</a:t>
            </a:r>
          </a:p>
          <a:p>
            <a:pPr lvl="0" algn="just">
              <a:spcBef>
                <a:spcPts val="430"/>
              </a:spcBef>
            </a:pPr>
            <a:r>
              <a:rPr lang="uk-UA" sz="3200" i="1" dirty="0" smtClean="0">
                <a:solidFill>
                  <a:schemeClr val="accent2">
                    <a:lumMod val="75000"/>
                  </a:schemeClr>
                </a:solidFill>
                <a:latin typeface="Cambria" pitchFamily="18"/>
              </a:rPr>
              <a:t>			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старші;</a:t>
            </a:r>
          </a:p>
          <a:p>
            <a:pPr lvl="0" algn="just">
              <a:spcBef>
                <a:spcPts val="430"/>
              </a:spcBef>
            </a:pPr>
            <a:r>
              <a:rPr lang="uk-UA" sz="3200" i="1" dirty="0" smtClean="0">
                <a:solidFill>
                  <a:schemeClr val="accent2">
                    <a:lumMod val="75000"/>
                  </a:schemeClr>
                </a:solidFill>
                <a:latin typeface="Cambria" pitchFamily="18"/>
              </a:rPr>
              <a:t>			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середні;</a:t>
            </a:r>
          </a:p>
          <a:p>
            <a:pPr lvl="6" algn="just">
              <a:spcBef>
                <a:spcPts val="430"/>
              </a:spcBef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ІІ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молодші;</a:t>
            </a:r>
          </a:p>
          <a:p>
            <a:pPr lvl="6" algn="just">
              <a:spcBef>
                <a:spcPts val="430"/>
              </a:spcBef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логопедична група;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6" algn="just">
              <a:spcBef>
                <a:spcPts val="430"/>
              </a:spcBef>
            </a:pPr>
            <a:endParaRPr lang="uk-UA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spcBef>
                <a:spcPts val="400"/>
              </a:spcBef>
              <a:buSzPts val="1200"/>
            </a:pPr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Cambria" pitchFamily="18"/>
              </a:rPr>
              <a:t>	</a:t>
            </a:r>
            <a:r>
              <a:rPr lang="uk-UA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Списковий</a:t>
            </a: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</a:rPr>
              <a:t>склад – </a:t>
            </a: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>289 дітей</a:t>
            </a:r>
            <a:endParaRPr lang="uk-UA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65136"/>
      </p:ext>
    </p:extLst>
  </p:cSld>
  <p:clrMapOvr>
    <a:masterClrMapping/>
  </p:clrMapOvr>
  <p:transition spd="slow" advTm="268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86000">
              <a:srgbClr val="FF7A00"/>
            </a:gs>
            <a:gs pos="88000">
              <a:srgbClr val="FF0300"/>
            </a:gs>
            <a:gs pos="100000">
              <a:srgbClr val="4D0808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Лілія\Фотографії\Тренінг\IMG_20170126_132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11" y="4057870"/>
            <a:ext cx="3379974" cy="25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cuments\Лілія\Фотографії\Псюк заняття\DSC01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04455" cy="30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cuments\Лілія\Фотографії\Музика заняття\WP_20170315_09_24_55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92" y="188640"/>
            <a:ext cx="459849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ocuments\Лілія\Фотографії\Коробки подорожей Шешурак\WP_20161117_11_32_35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6" y="3861048"/>
            <a:ext cx="5195125" cy="29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47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873" y="332656"/>
            <a:ext cx="8856984" cy="61247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Переможці конкурсу-огляду на кращий </a:t>
            </a:r>
            <a:r>
              <a:rPr lang="uk-UA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економічний </a:t>
            </a:r>
            <a:r>
              <a:rPr lang="uk-UA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осередок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2000" dirty="0">
              <a:solidFill>
                <a:srgbClr val="000000"/>
              </a:solidFill>
              <a:latin typeface="Century Schoolbook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І місце: 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ІІ молодша група «Здоров</a:t>
            </a:r>
            <a:r>
              <a:rPr lang="en-US" sz="2800" i="1" dirty="0" smtClean="0">
                <a:solidFill>
                  <a:srgbClr val="000000"/>
                </a:solidFill>
                <a:latin typeface="Century Schoolbook"/>
              </a:rPr>
              <a:t>’</a:t>
            </a:r>
            <a:r>
              <a:rPr lang="uk-UA" sz="2800" i="1" dirty="0" err="1" smtClean="0">
                <a:solidFill>
                  <a:srgbClr val="000000"/>
                </a:solidFill>
                <a:latin typeface="Century Schoolbook"/>
              </a:rPr>
              <a:t>ятко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»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i="1" dirty="0">
                <a:solidFill>
                  <a:srgbClr val="000000"/>
                </a:solidFill>
                <a:latin typeface="Century Schoolbook"/>
              </a:rPr>
              <a:t> 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              (вихователі </a:t>
            </a:r>
            <a:r>
              <a:rPr lang="uk-UA" sz="2800" i="1" dirty="0" err="1" smtClean="0">
                <a:solidFill>
                  <a:srgbClr val="000000"/>
                </a:solidFill>
                <a:latin typeface="Century Schoolbook"/>
              </a:rPr>
              <a:t>Джус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Г.Г., Рибак І.М.)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i="1" dirty="0">
                <a:solidFill>
                  <a:srgbClr val="000000"/>
                </a:solidFill>
                <a:latin typeface="Century Schoolbook"/>
              </a:rPr>
              <a:t> 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              та старша група «Україночка»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i="1" dirty="0">
                <a:solidFill>
                  <a:srgbClr val="000000"/>
                </a:solidFill>
                <a:latin typeface="Century Schoolbook"/>
              </a:rPr>
              <a:t> 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              (вихователі Данів Н.Я., Сива З.Д.)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ІІ місце: 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старша група «Казочка»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                (вихователі Псюк Н.В., </a:t>
            </a:r>
            <a:r>
              <a:rPr lang="uk-UA" sz="2800" i="1" dirty="0" err="1" smtClean="0">
                <a:solidFill>
                  <a:srgbClr val="000000"/>
                </a:solidFill>
                <a:latin typeface="Century Schoolbook"/>
              </a:rPr>
              <a:t>Шешурак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М.І.)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                та логопедична група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i="1" dirty="0">
                <a:solidFill>
                  <a:srgbClr val="000000"/>
                </a:solidFill>
                <a:latin typeface="Century Schoolbook"/>
              </a:rPr>
              <a:t> 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               (вихователь Музика О.М.)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ІІІ місце: 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середня група «Віночок» (вихователі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                  </a:t>
            </a:r>
            <a:r>
              <a:rPr lang="uk-UA" sz="2800" i="1" dirty="0" err="1" smtClean="0">
                <a:solidFill>
                  <a:srgbClr val="000000"/>
                </a:solidFill>
                <a:latin typeface="Century Schoolbook"/>
              </a:rPr>
              <a:t>Майоха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Є.Б., </a:t>
            </a:r>
            <a:r>
              <a:rPr lang="uk-UA" sz="2800" i="1" dirty="0" err="1" smtClean="0">
                <a:solidFill>
                  <a:srgbClr val="000000"/>
                </a:solidFill>
                <a:latin typeface="Century Schoolbook"/>
              </a:rPr>
              <a:t>Чолоцька</a:t>
            </a:r>
            <a:r>
              <a:rPr lang="uk-UA" sz="2800" i="1" dirty="0" smtClean="0">
                <a:solidFill>
                  <a:srgbClr val="000000"/>
                </a:solidFill>
                <a:latin typeface="Century Schoolbook"/>
              </a:rPr>
              <a:t> О.Т.)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2800" i="1" dirty="0">
              <a:solidFill>
                <a:srgbClr val="000000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5686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440" y="548680"/>
            <a:ext cx="5040560" cy="2094168"/>
          </a:xfrm>
        </p:spPr>
        <p:txBody>
          <a:bodyPr>
            <a:normAutofit fontScale="90000"/>
          </a:bodyPr>
          <a:lstStyle/>
          <a:p>
            <a:pPr lvl="0"/>
            <a:r>
              <a:rPr lang="uk-UA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Вихованці ДНЗ – учасники загальноміського свята </a:t>
            </a:r>
            <a:r>
              <a:rPr lang="uk-UA" sz="3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«</a:t>
            </a:r>
            <a:r>
              <a:rPr lang="uk-UA" sz="31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Дошкілля</a:t>
            </a:r>
            <a:r>
              <a:rPr lang="uk-UA" sz="3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 веселковий світ» </a:t>
            </a:r>
            <a:r>
              <a:rPr lang="uk-UA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(до Всеукраїнського Дня дошкілля) </a:t>
            </a:r>
            <a:endParaRPr lang="uk-UA" dirty="0"/>
          </a:p>
        </p:txBody>
      </p:sp>
      <p:pic>
        <p:nvPicPr>
          <p:cNvPr id="6146" name="Picture 2" descr="C:\Users\User\Documents\Лілія\Фотографії\День дошкілля манєж\IMG_20160925_153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04590"/>
            <a:ext cx="4204547" cy="31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cuments\Лілія\Фотографії\День дошкілля манєж\IMG_20160925_1519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1" y="227687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4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37730"/>
            <a:ext cx="8712968" cy="1292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2400" b="1" i="0" u="none" strike="noStrike" kern="1200" cap="none" spc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uk-UA" sz="2400" b="1" i="0" u="none" strike="noStrike" kern="1200" cap="none" spc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0" u="none" strike="noStrike" kern="1200" cap="none" spc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методичної роботи</a:t>
            </a:r>
            <a:r>
              <a:rPr lang="uk-UA" sz="2400" b="1" i="0" u="none" strike="noStrike" kern="1200" cap="none" spc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0" u="none" strike="noStrike" kern="1200" cap="none" spc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міського рівня</a:t>
            </a:r>
            <a:endParaRPr lang="uk-UA" sz="1800" b="0" i="0" u="none" strike="noStrike" kern="1200" cap="none" spc="0" baseline="0" dirty="0" smtClean="0">
              <a:solidFill>
                <a:srgbClr val="000000"/>
              </a:solidFill>
              <a:uFillTx/>
              <a:latin typeface="Century Schoolbook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entury Schoolbook"/>
              </a:rPr>
              <a:t>Засідання </a:t>
            </a:r>
            <a:r>
              <a:rPr lang="uk-UA" sz="1800" b="0" i="0" u="none" strike="noStrike" kern="1200" cap="none" spc="0" baseline="0" dirty="0">
                <a:solidFill>
                  <a:srgbClr val="000000"/>
                </a:solidFill>
                <a:uFillTx/>
                <a:latin typeface="Century Schoolbook"/>
              </a:rPr>
              <a:t>методичного об'єднання </a:t>
            </a:r>
            <a:r>
              <a:rPr lang="uk-UA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entury Schoolbook"/>
              </a:rPr>
              <a:t>вихователів ІІ молодших груп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dirty="0">
                <a:solidFill>
                  <a:srgbClr val="000000"/>
                </a:solidFill>
                <a:latin typeface="Century Schoolbook"/>
              </a:rPr>
              <a:t>і</a:t>
            </a:r>
            <a:r>
              <a:rPr lang="uk-UA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entury Schoolbook"/>
              </a:rPr>
              <a:t>нтегроване заняття </a:t>
            </a:r>
            <a:r>
              <a:rPr lang="uk-UA" sz="1800" b="0" i="0" u="none" strike="noStrike" kern="1200" cap="none" spc="0" baseline="0" dirty="0">
                <a:solidFill>
                  <a:srgbClr val="000000"/>
                </a:solidFill>
                <a:uFillTx/>
                <a:latin typeface="Century Schoolbook"/>
              </a:rPr>
              <a:t>– </a:t>
            </a:r>
            <a:r>
              <a:rPr lang="uk-UA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entury Schoolbook"/>
              </a:rPr>
              <a:t>«Дружимо з безпекою» </a:t>
            </a:r>
            <a:r>
              <a:rPr lang="uk-UA" sz="1800" b="0" i="0" u="none" strike="noStrike" kern="1200" cap="none" spc="0" baseline="0" dirty="0">
                <a:solidFill>
                  <a:srgbClr val="000000"/>
                </a:solidFill>
                <a:uFillTx/>
                <a:latin typeface="Century Schoolbook"/>
              </a:rPr>
              <a:t>(вихователь </a:t>
            </a:r>
            <a:r>
              <a:rPr lang="uk-UA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entury Schoolbook"/>
              </a:rPr>
              <a:t>Сьоміна</a:t>
            </a:r>
            <a:r>
              <a:rPr lang="uk-UA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entury Schoolbook"/>
              </a:rPr>
              <a:t> Е.В.)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0" i="0" u="none" strike="noStrike" kern="1200" cap="none" spc="0" baseline="0" dirty="0">
              <a:solidFill>
                <a:srgbClr val="000000"/>
              </a:solidFill>
              <a:uFillTx/>
              <a:latin typeface="Century School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501317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dirty="0" err="1">
                <a:solidFill>
                  <a:srgbClr val="000000"/>
                </a:solidFill>
                <a:latin typeface="Century Schoolbook"/>
              </a:rPr>
              <a:t>Інтервізійна</a:t>
            </a:r>
            <a:r>
              <a:rPr lang="uk-UA" dirty="0">
                <a:solidFill>
                  <a:srgbClr val="000000"/>
                </a:solidFill>
                <a:latin typeface="Century Schoolbook"/>
              </a:rPr>
              <a:t> група вихователів </a:t>
            </a:r>
            <a:r>
              <a:rPr lang="uk-UA" dirty="0" smtClean="0">
                <a:solidFill>
                  <a:srgbClr val="000000"/>
                </a:solidFill>
                <a:latin typeface="Century Schoolbook"/>
              </a:rPr>
              <a:t>міста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dirty="0" smtClean="0">
                <a:solidFill>
                  <a:srgbClr val="000000"/>
                </a:solidFill>
                <a:latin typeface="Century Schoolbook"/>
              </a:rPr>
              <a:t>керівник </a:t>
            </a:r>
            <a:r>
              <a:rPr lang="uk-UA" dirty="0" err="1" smtClean="0">
                <a:solidFill>
                  <a:srgbClr val="000000"/>
                </a:solidFill>
                <a:latin typeface="Century Schoolbook"/>
              </a:rPr>
              <a:t>Чолоцька</a:t>
            </a:r>
            <a:r>
              <a:rPr lang="uk-UA" dirty="0" smtClean="0">
                <a:solidFill>
                  <a:srgbClr val="000000"/>
                </a:solidFill>
                <a:latin typeface="Century Schoolbook"/>
              </a:rPr>
              <a:t> О.Т.</a:t>
            </a:r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22740" y="3140968"/>
            <a:ext cx="4676876" cy="1224136"/>
          </a:xfrm>
        </p:spPr>
        <p:txBody>
          <a:bodyPr>
            <a:noAutofit/>
          </a:bodyPr>
          <a:lstStyle/>
          <a:p>
            <a:r>
              <a:rPr lang="uk-UA" sz="1800" dirty="0" smtClean="0">
                <a:latin typeface="Century Schoolbook" pitchFamily="18" charset="0"/>
              </a:rPr>
              <a:t>Засідання методичного об'єднання інструкторів з фізкультури домінантне заняття – «Подорож у Королівство чарівних м</a:t>
            </a:r>
            <a:r>
              <a:rPr lang="en-US" sz="1800" dirty="0" smtClean="0">
                <a:latin typeface="Century Schoolbook" pitchFamily="18" charset="0"/>
              </a:rPr>
              <a:t>’</a:t>
            </a:r>
            <a:r>
              <a:rPr lang="uk-UA" sz="1800" dirty="0" err="1" smtClean="0">
                <a:latin typeface="Century Schoolbook" pitchFamily="18" charset="0"/>
              </a:rPr>
              <a:t>ячів</a:t>
            </a:r>
            <a:r>
              <a:rPr lang="uk-UA" sz="1800" dirty="0" smtClean="0">
                <a:latin typeface="Century Schoolbook" pitchFamily="18" charset="0"/>
              </a:rPr>
              <a:t>»</a:t>
            </a:r>
            <a:r>
              <a:rPr lang="en-US" sz="1800" dirty="0" smtClean="0">
                <a:latin typeface="Century Schoolbook" pitchFamily="18" charset="0"/>
              </a:rPr>
              <a:t> (</a:t>
            </a:r>
            <a:r>
              <a:rPr lang="uk-UA" sz="1800" dirty="0" err="1" smtClean="0">
                <a:latin typeface="Century Schoolbook" pitchFamily="18" charset="0"/>
              </a:rPr>
              <a:t>Стефанюк</a:t>
            </a:r>
            <a:r>
              <a:rPr lang="uk-UA" sz="1800" dirty="0" smtClean="0">
                <a:latin typeface="Century Schoolbook" pitchFamily="18" charset="0"/>
              </a:rPr>
              <a:t> К.В.</a:t>
            </a:r>
            <a:r>
              <a:rPr lang="en-US" sz="1800" dirty="0" smtClean="0">
                <a:latin typeface="Century Schoolbook" pitchFamily="18" charset="0"/>
              </a:rPr>
              <a:t>)</a:t>
            </a:r>
            <a:endParaRPr lang="uk-UA" sz="1800" dirty="0">
              <a:latin typeface="Century Schoolbook" pitchFamily="18" charset="0"/>
            </a:endParaRPr>
          </a:p>
        </p:txBody>
      </p:sp>
      <p:pic>
        <p:nvPicPr>
          <p:cNvPr id="1026" name="Picture 2" descr="C:\Users\User\Desktop\Фізкульт\5DM_8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1842"/>
            <a:ext cx="4608004" cy="25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Інтервізія\DSC01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95" y="227687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Відкрите заняття Сьоміна\100_1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96965"/>
            <a:ext cx="2808312" cy="21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" y="15112"/>
            <a:ext cx="9157648" cy="68531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043608" y="2132856"/>
            <a:ext cx="763284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Гурткова робота</a:t>
            </a:r>
          </a:p>
          <a:p>
            <a:pPr algn="ctr"/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2016 – 2017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н.р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uk-UA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715016"/>
      </p:ext>
    </p:extLst>
  </p:cSld>
  <p:clrMapOvr>
    <a:masterClrMapping/>
  </p:clrMapOvr>
  <p:transition spd="slow" advTm="15759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«Посмішка» (танцювально-ритмічна гімнастика) </a:t>
            </a:r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– керівник </a:t>
            </a:r>
            <a:r>
              <a:rPr lang="uk-UA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Михайлів С.М.</a:t>
            </a:r>
            <a:endParaRPr lang="uk-UA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ocuments\Лілія\Фотографії\День дошкілля манєж\IMG_20160926_085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3" y="1530568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Лілія\Фотографії\День дошкілля манєж\IMG_20160925_152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3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idx="1"/>
          </p:nvPr>
        </p:nvSpPr>
        <p:spPr>
          <a:xfrm>
            <a:off x="5103812" y="4653136"/>
            <a:ext cx="4040188" cy="639762"/>
          </a:xfrm>
        </p:spPr>
        <p:txBody>
          <a:bodyPr anchor="ctr">
            <a:noAutofit/>
          </a:bodyPr>
          <a:lstStyle/>
          <a:p>
            <a:r>
              <a:rPr lang="uk-UA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«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Мовні перлинки» – </a:t>
            </a:r>
            <a:r>
              <a:rPr lang="uk-UA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керівник 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П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’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ятецька О.О.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Місце для вмісту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4514452" cy="2808312"/>
          </a:xfrm>
        </p:spPr>
      </p:pic>
      <p:sp>
        <p:nvSpPr>
          <p:cNvPr id="8" name="Заголовок 1"/>
          <p:cNvSpPr>
            <a:spLocks noGrp="1"/>
          </p:cNvSpPr>
          <p:nvPr>
            <p:ph type="body" sz="quarter" idx="3"/>
          </p:nvPr>
        </p:nvSpPr>
        <p:spPr>
          <a:xfrm>
            <a:off x="179512" y="1340768"/>
            <a:ext cx="4041775" cy="720080"/>
          </a:xfrm>
        </p:spPr>
        <p:txBody>
          <a:bodyPr>
            <a:noAutofit/>
          </a:bodyPr>
          <a:lstStyle/>
          <a:p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«Здоров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’</a:t>
            </a:r>
            <a:r>
              <a:rPr lang="uk-UA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ячок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» (спортивна секція) </a:t>
            </a:r>
            <a:r>
              <a:rPr lang="uk-UA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– керівник </a:t>
            </a:r>
            <a:r>
              <a:rPr lang="uk-UA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Стефанюк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 К.В.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Місце для вмісту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573016"/>
            <a:ext cx="4992556" cy="2808312"/>
          </a:xfrm>
        </p:spPr>
      </p:pic>
    </p:spTree>
    <p:extLst>
      <p:ext uri="{BB962C8B-B14F-4D97-AF65-F5344CB8AC3E}">
        <p14:creationId xmlns:p14="http://schemas.microsoft.com/office/powerpoint/2010/main" val="12084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038406" y="435071"/>
            <a:ext cx="4638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Сходинки знайомства з англійською мовою – керівник </a:t>
            </a:r>
            <a:r>
              <a:rPr lang="uk-UA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Кутеньова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/>
              </a:rPr>
              <a:t> З.І. </a:t>
            </a:r>
            <a:endParaRPr lang="uk-UA" dirty="0"/>
          </a:p>
        </p:txBody>
      </p:sp>
      <p:pic>
        <p:nvPicPr>
          <p:cNvPr id="6146" name="Picture 2" descr="C:\Users\User\Desktop\Створити папку\WP_20160512_15_21_37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79" y="1079847"/>
            <a:ext cx="4916177" cy="23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англійська\IMG_20160516_15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96" y="3462160"/>
            <a:ext cx="4332103" cy="324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Англ\image-0-02-05-51be576d3007bd730b87cb42157f633e9b8e69993507c0804b9148d6377b567b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8236"/>
            <a:ext cx="3296968" cy="58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5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04" y="1772816"/>
            <a:ext cx="7056781" cy="25545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4000" b="1" i="0" u="none" strike="noStrike" kern="1200" cap="none" spc="0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</a:rPr>
              <a:t>Свята і розваги з дітьми – важливий чинник збереження психоемоційного здоров</a:t>
            </a:r>
            <a:r>
              <a:rPr lang="en-US" sz="4000" b="1" i="0" u="none" strike="noStrike" kern="1200" cap="none" spc="0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</a:rPr>
              <a:t>’</a:t>
            </a:r>
            <a:r>
              <a:rPr lang="uk-UA" sz="4000" b="1" i="0" u="none" strike="noStrike" kern="1200" cap="none" spc="0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</a:rPr>
              <a:t>я дошкільників</a:t>
            </a:r>
          </a:p>
        </p:txBody>
      </p:sp>
    </p:spTree>
    <p:extLst>
      <p:ext uri="{BB962C8B-B14F-4D97-AF65-F5344CB8AC3E}">
        <p14:creationId xmlns:p14="http://schemas.microsoft.com/office/powerpoint/2010/main" val="749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Лілія\Фотографії\Фізкультурне свято\IMG_20160517_103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44008" cy="348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cuments\Лілія\Фотографії\Спортивне свято\20161031_100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27742"/>
            <a:ext cx="5400600" cy="303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cuments\Лілія\Фотографії\День дошкілля 2016\IMG_20160927_104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4238"/>
            <a:ext cx="3752797" cy="28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04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6785" y="13334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Кадровий потенціал</a:t>
            </a:r>
            <a:endParaRPr lang="uk-UA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628989"/>
            <a:ext cx="71858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Трудовий колектив закладу складає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63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особи, з них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:</a:t>
            </a:r>
          </a:p>
          <a:p>
            <a:pPr lvl="0"/>
            <a:r>
              <a:rPr lang="uk-UA" b="1" i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	</a:t>
            </a:r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педагогів </a:t>
            </a:r>
            <a:r>
              <a:rPr lang="uk-UA" sz="1600" b="1" i="1" dirty="0"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– </a:t>
            </a:r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30</a:t>
            </a:r>
            <a:endParaRPr lang="uk-UA" sz="1600" b="1" i="1" dirty="0">
              <a:solidFill>
                <a:schemeClr val="bg2">
                  <a:lumMod val="25000"/>
                </a:schemeClr>
              </a:solidFill>
              <a:latin typeface="+mj-lt"/>
              <a:cs typeface="Times New Roman"/>
            </a:endParaRPr>
          </a:p>
          <a:p>
            <a:pPr lvl="0"/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	медичних </a:t>
            </a:r>
            <a:r>
              <a:rPr lang="uk-UA" sz="1600" b="1" i="1" dirty="0"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працівників – </a:t>
            </a:r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2</a:t>
            </a:r>
            <a:endParaRPr lang="uk-UA" sz="1600" b="1" i="1" dirty="0">
              <a:solidFill>
                <a:schemeClr val="bg2">
                  <a:lumMod val="25000"/>
                </a:schemeClr>
              </a:solidFill>
              <a:latin typeface="+mj-lt"/>
              <a:cs typeface="Times New Roman"/>
            </a:endParaRPr>
          </a:p>
          <a:p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	обслуговуючого персоналу – 31 </a:t>
            </a:r>
            <a:endParaRPr lang="uk-UA" sz="1600" b="1" i="1" dirty="0">
              <a:solidFill>
                <a:schemeClr val="bg2">
                  <a:lumMod val="25000"/>
                </a:schemeClr>
              </a:solidFill>
              <a:latin typeface="+mj-lt"/>
              <a:cs typeface="Times New Roman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070799"/>
              </p:ext>
            </p:extLst>
          </p:nvPr>
        </p:nvGraphicFramePr>
        <p:xfrm>
          <a:off x="179510" y="2075539"/>
          <a:ext cx="8740651" cy="1889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6"/>
                <a:gridCol w="1030564"/>
                <a:gridCol w="556029"/>
                <a:gridCol w="556029"/>
                <a:gridCol w="553687"/>
                <a:gridCol w="516815"/>
                <a:gridCol w="519742"/>
                <a:gridCol w="567734"/>
                <a:gridCol w="567734"/>
                <a:gridCol w="527936"/>
                <a:gridCol w="580394"/>
                <a:gridCol w="758172"/>
                <a:gridCol w="508621"/>
                <a:gridCol w="541981"/>
                <a:gridCol w="379147"/>
              </a:tblGrid>
              <a:tr h="682642">
                <a:tc rowSpan="2"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Район (місто)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0170" marR="323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Всього </a:t>
                      </a:r>
                    </a:p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</a:rPr>
                        <a:t>педпрацівників</a:t>
                      </a:r>
                      <a:endParaRPr lang="uk-UA" sz="1000" dirty="0">
                        <a:effectLst/>
                      </a:endParaRPr>
                    </a:p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 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З них 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Всього медичних працівників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З них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3526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Завідувач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Вихователь-методист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Вихователі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Музичні керівники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Практичний психолог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Соціальні педагоги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Інструктор з фізкультури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Керівник гуртка (хореограф)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</a:rPr>
                        <a:t>Логопеди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Медичні сестри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spc="100">
                          <a:effectLst/>
                        </a:rPr>
                        <a:t>Лікарі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Дієтсесрти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49"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 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</a:rPr>
                        <a:t>21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2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uk-UA" sz="1200" dirty="0" smtClean="0">
                          <a:effectLst/>
                          <a:latin typeface="+mn-lt"/>
                        </a:rPr>
                        <a:t>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uk-UA" sz="1200" dirty="0" smtClean="0">
                          <a:effectLst/>
                          <a:latin typeface="+mn-lt"/>
                        </a:rPr>
                        <a:t>-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</a:rPr>
                        <a:t>2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uk-UA" sz="1200" dirty="0">
                          <a:effectLst/>
                          <a:latin typeface="+mn-lt"/>
                        </a:rPr>
                        <a:t> 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uk-UA" sz="1200" dirty="0" smtClean="0">
                          <a:effectLst/>
                          <a:latin typeface="+mn-lt"/>
                        </a:rPr>
                        <a:t>-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67522" y="176776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Кількісний склад</a:t>
            </a:r>
            <a:endParaRPr lang="uk-UA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400506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Якісний склад</a:t>
            </a:r>
            <a:endParaRPr lang="uk-UA" sz="1400" b="1" dirty="0"/>
          </a:p>
        </p:txBody>
      </p:sp>
      <p:graphicFrame>
        <p:nvGraphicFramePr>
          <p:cNvPr id="6" name="Таблиця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51877"/>
              </p:ext>
            </p:extLst>
          </p:nvPr>
        </p:nvGraphicFramePr>
        <p:xfrm>
          <a:off x="251519" y="4312841"/>
          <a:ext cx="8712966" cy="2146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703"/>
                <a:gridCol w="410383"/>
                <a:gridCol w="410383"/>
                <a:gridCol w="410383"/>
                <a:gridCol w="329927"/>
                <a:gridCol w="329927"/>
                <a:gridCol w="329927"/>
                <a:gridCol w="329927"/>
                <a:gridCol w="737994"/>
                <a:gridCol w="659854"/>
                <a:gridCol w="659854"/>
                <a:gridCol w="628019"/>
                <a:gridCol w="356552"/>
                <a:gridCol w="410383"/>
                <a:gridCol w="410383"/>
                <a:gridCol w="410383"/>
                <a:gridCol w="409803"/>
                <a:gridCol w="329927"/>
                <a:gridCol w="758254"/>
              </a:tblGrid>
              <a:tr h="253077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</a:rPr>
                        <a:t>З них </a:t>
                      </a:r>
                      <a:endParaRPr lang="uk-UA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</a:rPr>
                        <a:t>Стаж  педагогічної роботи</a:t>
                      </a:r>
                      <a:endParaRPr lang="uk-UA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</a:rPr>
                        <a:t>Кількість пенсіонерів</a:t>
                      </a:r>
                      <a:endParaRPr lang="uk-UA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214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</a:rPr>
                        <a:t>Вища освіта</a:t>
                      </a:r>
                      <a:endParaRPr lang="uk-UA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</a:rPr>
                        <a:t>Базова вища освіта (бакалавр)</a:t>
                      </a:r>
                      <a:endParaRPr lang="uk-UA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</a:rPr>
                        <a:t>Неповна вища </a:t>
                      </a:r>
                      <a:endParaRPr lang="uk-UA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574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</a:rPr>
                        <a:t>Педагогічна фахова (дошкільна освіта)</a:t>
                      </a:r>
                      <a:endParaRPr lang="uk-UA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</a:rPr>
                        <a:t>Педагогічна (інші спеціальності)</a:t>
                      </a:r>
                      <a:endParaRPr lang="uk-UA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Педагогічна фахова (дошкільна освіта)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Педагогічна (інші спеціальності)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Педагогічна фахова (дошкільна освіта)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Педагогічна (інші спеціальності)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До 3 років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До 8 років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До 15 років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До 20 років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До 25 років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Більше 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17377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0" dirty="0" smtClean="0">
                          <a:solidFill>
                            <a:schemeClr val="tx1"/>
                          </a:solidFill>
                          <a:effectLst/>
                        </a:rPr>
                        <a:t>Вища </a:t>
                      </a:r>
                      <a:r>
                        <a:rPr lang="uk-UA" sz="1000" b="0" dirty="0">
                          <a:solidFill>
                            <a:schemeClr val="tx1"/>
                          </a:solidFill>
                          <a:effectLst/>
                        </a:rPr>
                        <a:t>категорія </a:t>
                      </a:r>
                      <a:endParaRPr lang="uk-UA" sz="9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</a:rPr>
                        <a:t>І категорія</a:t>
                      </a:r>
                      <a:endParaRPr lang="uk-UA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ІІ категорія 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Спеціаліст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Вища категорія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І категорія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ІІ категорія 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Спеціаліст 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44" marR="590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48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uk-UA" sz="1200" dirty="0" smtClean="0">
                          <a:effectLst/>
                          <a:latin typeface="+mn-lt"/>
                        </a:rPr>
                        <a:t>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uk-UA" sz="1200" dirty="0" smtClean="0">
                          <a:effectLst/>
                          <a:latin typeface="+mn-lt"/>
                        </a:rPr>
                        <a:t>-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uk-UA" sz="1200" dirty="0">
                          <a:effectLst/>
                          <a:latin typeface="+mn-lt"/>
                        </a:rPr>
                        <a:t> 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</a:rPr>
                        <a:t>1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uk-U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44" marR="590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4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Психологічна готовність</a:t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(за тестом А.Керна – І. </a:t>
            </a:r>
            <a:r>
              <a:rPr lang="uk-U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Ірасека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Місце для вмісту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538410"/>
              </p:ext>
            </p:extLst>
          </p:nvPr>
        </p:nvGraphicFramePr>
        <p:xfrm>
          <a:off x="0" y="1340768"/>
          <a:ext cx="914400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83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кисті руки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(за 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методикою Д.Б. Ельконіна «Графічний диктант»)</a:t>
            </a:r>
            <a:endParaRPr lang="uk-UA" sz="3600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898534"/>
              </p:ext>
            </p:extLst>
          </p:nvPr>
        </p:nvGraphicFramePr>
        <p:xfrm>
          <a:off x="323528" y="1772816"/>
          <a:ext cx="8208912" cy="4741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828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Порівняльний аналіз готовності дітей старшого віку до школи</a:t>
            </a:r>
            <a:endParaRPr lang="uk-UA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20217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45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Мотивація до навчання в школі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Гінзбургом)</a:t>
            </a:r>
            <a:endParaRPr lang="uk-UA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0863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315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Результативність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логопедичної роботи з дітьми</a:t>
            </a:r>
            <a:endParaRPr lang="uk-UA" sz="3200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50602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033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772816"/>
            <a:ext cx="66967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Адміністративно-господарська робота</a:t>
            </a:r>
            <a:endParaRPr lang="uk-UA" sz="66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4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331640" y="476671"/>
            <a:ext cx="6768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Використання</a:t>
            </a:r>
          </a:p>
          <a:p>
            <a:pPr algn="ctr"/>
            <a:r>
              <a:rPr lang="uk-UA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бюджетних коштів </a:t>
            </a:r>
          </a:p>
          <a:p>
            <a:pPr algn="ctr"/>
            <a:r>
              <a:rPr lang="uk-UA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ДНЗ «Червона шапочка»</a:t>
            </a:r>
          </a:p>
          <a:p>
            <a:pPr algn="ctr"/>
            <a:r>
              <a:rPr lang="uk-UA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 1 червня 2016 р. по 30 травня 2017 р.</a:t>
            </a:r>
            <a:endParaRPr lang="uk-UA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1" name="Таблиця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541143"/>
              </p:ext>
            </p:extLst>
          </p:nvPr>
        </p:nvGraphicFramePr>
        <p:xfrm>
          <a:off x="0" y="2636912"/>
          <a:ext cx="9036496" cy="244827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83568"/>
                <a:gridCol w="432048"/>
                <a:gridCol w="653049"/>
                <a:gridCol w="750330"/>
                <a:gridCol w="600264"/>
                <a:gridCol w="525231"/>
                <a:gridCol w="900396"/>
                <a:gridCol w="900396"/>
                <a:gridCol w="675297"/>
                <a:gridCol w="675297"/>
                <a:gridCol w="872468"/>
                <a:gridCol w="648072"/>
                <a:gridCol w="720080"/>
              </a:tblGrid>
              <a:tr h="6824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solidFill>
                            <a:srgbClr val="003300"/>
                          </a:solidFill>
                          <a:effectLst/>
                        </a:rPr>
                        <a:t>Капітальний ремонт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3300"/>
                          </a:solidFill>
                          <a:effectLst/>
                        </a:rPr>
                        <a:t>Поточний ремонт, буд. матеріали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3300"/>
                          </a:solidFill>
                          <a:effectLst/>
                        </a:rPr>
                        <a:t>Господарчі товари, миючі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3300"/>
                          </a:solidFill>
                          <a:effectLst/>
                        </a:rPr>
                        <a:t>Посуд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3300"/>
                          </a:solidFill>
                          <a:effectLst/>
                        </a:rPr>
                        <a:t>Меблі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3300"/>
                          </a:solidFill>
                          <a:effectLst/>
                        </a:rPr>
                        <a:t>Унаочнення, </a:t>
                      </a:r>
                      <a:r>
                        <a:rPr lang="uk-UA" sz="1000" dirty="0" smtClean="0">
                          <a:solidFill>
                            <a:srgbClr val="003300"/>
                          </a:solidFill>
                          <a:effectLst/>
                        </a:rPr>
                        <a:t>канцтовари 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 smtClean="0">
                          <a:solidFill>
                            <a:srgbClr val="0033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фізінвентар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rgbClr val="003300"/>
                          </a:solidFill>
                          <a:effectLst/>
                        </a:rPr>
                        <a:t>Техноло-гічне</a:t>
                      </a:r>
                      <a:r>
                        <a:rPr lang="uk-UA" sz="10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uk-UA" sz="1000" dirty="0" smtClean="0">
                          <a:solidFill>
                            <a:srgbClr val="003300"/>
                          </a:solidFill>
                          <a:effectLst/>
                        </a:rPr>
                        <a:t>та музичне обладнання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solidFill>
                            <a:srgbClr val="003300"/>
                          </a:solidFill>
                          <a:effectLst/>
                        </a:rPr>
                        <a:t>Медика-менти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solidFill>
                            <a:srgbClr val="003300"/>
                          </a:solidFill>
                          <a:effectLst/>
                        </a:rPr>
                        <a:t>М’який інвентар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solidFill>
                            <a:srgbClr val="003300"/>
                          </a:solidFill>
                          <a:effectLst/>
                        </a:rPr>
                        <a:t>Спонсорська</a:t>
                      </a:r>
                      <a:r>
                        <a:rPr lang="uk-UA" sz="1000" baseline="0" dirty="0" smtClean="0">
                          <a:solidFill>
                            <a:srgbClr val="003300"/>
                          </a:solidFill>
                          <a:effectLst/>
                        </a:rPr>
                        <a:t>  допомога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3300"/>
                          </a:solidFill>
                          <a:effectLst/>
                        </a:rPr>
                        <a:t>Спец. кошти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solidFill>
                            <a:srgbClr val="003300"/>
                          </a:solidFill>
                          <a:effectLst/>
                        </a:rPr>
                        <a:t>Всього</a:t>
                      </a:r>
                      <a:endParaRPr lang="uk-UA" sz="1100" b="1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63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3300"/>
                          </a:solidFill>
                          <a:effectLst/>
                        </a:rPr>
                        <a:t>З освіти (по договору</a:t>
                      </a:r>
                      <a:r>
                        <a:rPr lang="uk-UA" sz="1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uk-UA" sz="9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rgbClr val="003300"/>
                          </a:solidFill>
                          <a:effectLst/>
                        </a:rPr>
                        <a:t>ЗВКБ</a:t>
                      </a:r>
                      <a:endParaRPr lang="uk-UA" sz="9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80" marR="554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02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175000,0</a:t>
                      </a:r>
                      <a:endParaRPr lang="uk-UA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endParaRPr lang="uk-UA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11500,0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9410,5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6100,0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5396,25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42519,56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950,0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2000,0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2570,0</a:t>
                      </a:r>
                      <a:endParaRPr lang="uk-UA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uk-UA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566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8"/>
    </mc:Choice>
    <mc:Fallback xmlns="">
      <p:transition spd="slow" advTm="5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836712"/>
            <a:ext cx="8280920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Запрошуємо всіх на перегляд сайту дошкільного закладу за адресою: </a:t>
            </a:r>
            <a:r>
              <a:rPr lang="en-US" sz="4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http://ch-shapochka.at.ua</a:t>
            </a:r>
            <a:r>
              <a:rPr lang="uk-UA" sz="4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створено в цьому році. Ви будете приємно здивовані умовами виховання Вашої дитини, її успіхами та досягненнями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1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2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80664" y="431282"/>
            <a:ext cx="4935523" cy="953891"/>
          </a:xfrm>
          <a:prstGeom prst="rect">
            <a:avLst/>
          </a:prstGeom>
        </p:spPr>
        <p:txBody>
          <a:bodyPr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Погляд в майбутнє</a:t>
            </a:r>
            <a:endParaRPr lang="uk-UA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199695" y="1484784"/>
            <a:ext cx="4397659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ДНЗ «Червона шапочка» - один з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4-ох 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області, де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упроваджуються основи 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соціальної і фінансової освіти дітей дошкільного віку за програмою «</a:t>
            </a:r>
            <a:r>
              <a:rPr lang="uk-UA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Афлатот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до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року</a:t>
            </a:r>
          </a:p>
          <a:p>
            <a:pPr marL="0" indent="0">
              <a:buNone/>
            </a:pPr>
            <a:endParaRPr lang="uk-UA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User\Documents\Лілія\Фотографії\Фото афлатун\5DM_5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54" y="3645024"/>
            <a:ext cx="4516411" cy="30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Інтервізія\DSC01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33" y="431282"/>
            <a:ext cx="3875923" cy="290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Кадровий потенціал</a:t>
            </a:r>
          </a:p>
        </p:txBody>
      </p:sp>
      <p:graphicFrame>
        <p:nvGraphicFramePr>
          <p:cNvPr id="17" name="Місце для вмісту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38981814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Місце для вмісту 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35897564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08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 натуральних норм харчування</a:t>
            </a:r>
            <a:b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квітень 2017 р.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595292"/>
              </p:ext>
            </p:extLst>
          </p:nvPr>
        </p:nvGraphicFramePr>
        <p:xfrm>
          <a:off x="539552" y="1039565"/>
          <a:ext cx="8229600" cy="581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7161"/>
                <a:gridCol w="1993159"/>
                <a:gridCol w="1152128"/>
                <a:gridCol w="1080120"/>
                <a:gridCol w="1512168"/>
                <a:gridCol w="1604864"/>
              </a:tblGrid>
              <a:tr h="26133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№ з/п</a:t>
                      </a:r>
                      <a:endParaRPr lang="uk-UA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Назва продуктів</a:t>
                      </a:r>
                      <a:endParaRPr lang="uk-UA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Норма на день</a:t>
                      </a:r>
                      <a:endParaRPr lang="uk-UA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ясла</a:t>
                      </a:r>
                      <a:endParaRPr lang="uk-UA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сад</a:t>
                      </a:r>
                      <a:endParaRPr lang="uk-UA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</a:tr>
              <a:tr h="57145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ясла</a:t>
                      </a:r>
                      <a:endParaRPr lang="uk-UA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сад</a:t>
                      </a:r>
                      <a:endParaRPr lang="uk-UA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% </a:t>
                      </a:r>
                      <a:r>
                        <a:rPr lang="uk-UA" sz="1400" b="1" i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викон</a:t>
                      </a:r>
                      <a:r>
                        <a:rPr lang="uk-UA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. норм</a:t>
                      </a:r>
                      <a:endParaRPr lang="uk-UA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% </a:t>
                      </a:r>
                      <a:r>
                        <a:rPr lang="uk-UA" sz="1400" b="1" i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викон</a:t>
                      </a:r>
                      <a:r>
                        <a:rPr lang="uk-UA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. норм</a:t>
                      </a:r>
                      <a:endParaRPr lang="uk-UA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Сік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0,050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0,070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59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38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2.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Чай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0,0002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0,0002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85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3.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Борошно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0,015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0,025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106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75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4.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effectLst/>
                        </a:rPr>
                        <a:t>Кон</a:t>
                      </a:r>
                      <a:r>
                        <a:rPr lang="uk-UA" sz="1400" b="1" dirty="0">
                          <a:effectLst/>
                        </a:rPr>
                        <a:t>. вироби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0,005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0,015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122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104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5.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Крупи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0,030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0,045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99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89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6.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Сметана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0,005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0,010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96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99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7.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Масло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0,012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0,021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89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98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8.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Молоко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0,350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0,400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70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83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9.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Сир твердий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0,003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0,005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53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56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10.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effectLst/>
                        </a:rPr>
                        <a:t>Творог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0,035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0,045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67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71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11.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Риба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0,020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0,045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88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75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12.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М'ясо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0,045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0,075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91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79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13.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Картопля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0,130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0,190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95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97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14.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Овочі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0,180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0,230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87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15.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Сухофрукти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0,010</a:t>
                      </a:r>
                      <a:endParaRPr lang="uk-UA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0,010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85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103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16.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Фрукти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0,045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0,100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112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78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17.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Хліб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0,0375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0,060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77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89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18.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Цукор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0,035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0,045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91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94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6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19.</a:t>
                      </a: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</a:rPr>
                        <a:t>Яйця</a:t>
                      </a:r>
                      <a:endParaRPr lang="uk-UA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0,250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0,500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104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66</a:t>
                      </a:r>
                      <a:endParaRPr lang="uk-UA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/>
                </a:tc>
              </a:tr>
              <a:tr h="30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Всього</a:t>
                      </a:r>
                      <a:endParaRPr lang="uk-UA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88%</a:t>
                      </a:r>
                      <a:endParaRPr lang="uk-UA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83%</a:t>
                      </a:r>
                      <a:endParaRPr lang="uk-UA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016" marR="5201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3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Захворюваність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2016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003232" cy="1368152"/>
          </a:xfrm>
        </p:spPr>
        <p:txBody>
          <a:bodyPr anchor="ctr">
            <a:normAutofit fontScale="77500" lnSpcReduction="20000"/>
          </a:bodyPr>
          <a:lstStyle/>
          <a:p>
            <a:r>
              <a:rPr lang="uk-UA" sz="3100" dirty="0" smtClean="0"/>
              <a:t>Всього: 186, з них:</a:t>
            </a:r>
          </a:p>
          <a:p>
            <a:pPr marL="2628900" lvl="5" indent="-342900">
              <a:buFont typeface="Wingdings" pitchFamily="2" charset="2"/>
              <a:buChar char="q"/>
            </a:pPr>
            <a:r>
              <a:rPr lang="uk-UA" sz="2600" dirty="0"/>
              <a:t>п</a:t>
            </a:r>
            <a:r>
              <a:rPr lang="uk-UA" sz="2600" dirty="0" smtClean="0"/>
              <a:t>ростудних – 169;</a:t>
            </a:r>
          </a:p>
          <a:p>
            <a:pPr marL="2628900" lvl="5" indent="-342900">
              <a:buFont typeface="Wingdings" pitchFamily="2" charset="2"/>
              <a:buChar char="q"/>
            </a:pPr>
            <a:r>
              <a:rPr lang="uk-UA" sz="2600" dirty="0"/>
              <a:t>і</a:t>
            </a:r>
            <a:r>
              <a:rPr lang="uk-UA" sz="2600" dirty="0" smtClean="0"/>
              <a:t>нфекційних – 7;</a:t>
            </a:r>
          </a:p>
          <a:p>
            <a:pPr marL="2628900" lvl="5" indent="-342900">
              <a:buFont typeface="Wingdings" pitchFamily="2" charset="2"/>
              <a:buChar char="q"/>
            </a:pPr>
            <a:r>
              <a:rPr lang="uk-UA" sz="2600" dirty="0"/>
              <a:t>і</a:t>
            </a:r>
            <a:r>
              <a:rPr lang="uk-UA" sz="2600" dirty="0" smtClean="0"/>
              <a:t>нші – 10</a:t>
            </a: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90972368"/>
              </p:ext>
            </p:extLst>
          </p:nvPr>
        </p:nvGraphicFramePr>
        <p:xfrm>
          <a:off x="0" y="2762468"/>
          <a:ext cx="9144008" cy="419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592384"/>
                <a:gridCol w="592384"/>
                <a:gridCol w="592384"/>
                <a:gridCol w="592384"/>
                <a:gridCol w="592384"/>
                <a:gridCol w="592384"/>
                <a:gridCol w="592384"/>
                <a:gridCol w="592384"/>
                <a:gridCol w="592384"/>
                <a:gridCol w="592384"/>
                <a:gridCol w="592384"/>
              </a:tblGrid>
              <a:tr h="699155">
                <a:tc gridSpan="12"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Кількість</a:t>
                      </a:r>
                      <a:r>
                        <a:rPr lang="uk-UA" sz="2000" baseline="0" dirty="0" smtClean="0">
                          <a:solidFill>
                            <a:schemeClr val="bg1"/>
                          </a:solidFill>
                        </a:rPr>
                        <a:t> випадків захворювання дітей по групах</a:t>
                      </a:r>
                    </a:p>
                    <a:p>
                      <a:pPr algn="ctr"/>
                      <a:r>
                        <a:rPr lang="uk-UA" sz="2000" baseline="0" dirty="0" smtClean="0">
                          <a:solidFill>
                            <a:schemeClr val="bg1"/>
                          </a:solidFill>
                        </a:rPr>
                        <a:t>у 2016 – 2017 </a:t>
                      </a:r>
                      <a:r>
                        <a:rPr lang="uk-UA" sz="2000" baseline="0" dirty="0" err="1" smtClean="0">
                          <a:solidFill>
                            <a:schemeClr val="bg1"/>
                          </a:solidFill>
                        </a:rPr>
                        <a:t>н.р</a:t>
                      </a:r>
                      <a:r>
                        <a:rPr lang="uk-UA" sz="2000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uk-UA" sz="2000" dirty="0">
                        <a:solidFill>
                          <a:schemeClr val="bg1"/>
                        </a:solidFill>
                      </a:endParaRPr>
                    </a:p>
                  </a:txBody>
                  <a:tcPr marL="44891" marR="4489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44891" marR="44891"/>
                </a:tc>
              </a:tr>
              <a:tr h="699155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                                 </a:t>
                      </a:r>
                      <a:r>
                        <a:rPr lang="uk-UA" sz="2000" b="1" dirty="0" smtClean="0"/>
                        <a:t>Група</a:t>
                      </a:r>
                    </a:p>
                    <a:p>
                      <a:r>
                        <a:rPr lang="uk-UA" sz="2000" b="1" baseline="0" dirty="0" smtClean="0"/>
                        <a:t>Захворювання  </a:t>
                      </a:r>
                      <a:r>
                        <a:rPr lang="uk-UA" sz="1600" baseline="0" dirty="0" smtClean="0"/>
                        <a:t>  </a:t>
                      </a:r>
                      <a:endParaRPr lang="uk-UA" sz="1600" dirty="0"/>
                    </a:p>
                  </a:txBody>
                  <a:tcPr marL="44891" marR="44891"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11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01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02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03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04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05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06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07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08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09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10</a:t>
                      </a:r>
                      <a:endParaRPr lang="uk-UA" sz="20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99154">
                <a:tc>
                  <a:txBody>
                    <a:bodyPr/>
                    <a:lstStyle/>
                    <a:p>
                      <a:r>
                        <a:rPr lang="uk-UA" sz="2800" b="1" dirty="0" smtClean="0"/>
                        <a:t>Простудні</a:t>
                      </a:r>
                      <a:endParaRPr lang="uk-UA" sz="2800" b="1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12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14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20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20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15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23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14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16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13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8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14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154">
                <a:tc>
                  <a:txBody>
                    <a:bodyPr/>
                    <a:lstStyle/>
                    <a:p>
                      <a:r>
                        <a:rPr lang="uk-UA" sz="2800" b="1" dirty="0" smtClean="0"/>
                        <a:t>Інфекційні</a:t>
                      </a:r>
                      <a:endParaRPr lang="uk-UA" sz="2800" b="1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3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99154">
                <a:tc>
                  <a:txBody>
                    <a:bodyPr/>
                    <a:lstStyle/>
                    <a:p>
                      <a:r>
                        <a:rPr lang="uk-UA" sz="2800" b="1" dirty="0" smtClean="0"/>
                        <a:t>Інші</a:t>
                      </a:r>
                      <a:endParaRPr lang="uk-UA" sz="2800" b="1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3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-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</a:t>
                      </a:r>
                      <a:endParaRPr lang="uk-UA" sz="2800" dirty="0"/>
                    </a:p>
                  </a:txBody>
                  <a:tcPr marL="44891" marR="4489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154"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Всього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4891" marR="4489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82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90000">
              <a:srgbClr val="9CB86E"/>
            </a:gs>
            <a:gs pos="98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Порівняльний аналіз захворюваності дітей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ДНЗ (ясел-садка) «Червона шапочка»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2016 – 2017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82234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189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5"/>
    </mc:Choice>
    <mc:Fallback xmlns="">
      <p:transition spd="slow" advTm="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Захворюваність дітей </a:t>
            </a:r>
            <a:b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протягом року по місяцях</a:t>
            </a:r>
            <a:endParaRPr lang="uk-UA" dirty="0">
              <a:solidFill>
                <a:srgbClr val="C00000"/>
              </a:solidFill>
            </a:endParaRPr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812954"/>
              </p:ext>
            </p:extLst>
          </p:nvPr>
        </p:nvGraphicFramePr>
        <p:xfrm>
          <a:off x="0" y="1578263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11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 випадків захворювання дітей по групах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2016 – 2017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330896"/>
              </p:ext>
            </p:extLst>
          </p:nvPr>
        </p:nvGraphicFramePr>
        <p:xfrm>
          <a:off x="0" y="1574369"/>
          <a:ext cx="9144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64288" y="57332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Групи</a:t>
            </a:r>
            <a:endParaRPr lang="uk-U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35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74">
        <p14:reveal/>
      </p:transition>
    </mc:Choice>
    <mc:Fallback xmlns="">
      <p:transition spd="slow" advTm="2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"/>
</p:tagLst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стін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</TotalTime>
  <Words>1059</Words>
  <Application>Microsoft Office PowerPoint</Application>
  <PresentationFormat>Екран (4:3)</PresentationFormat>
  <Paragraphs>416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39" baseType="lpstr">
      <vt:lpstr>Тема Office</vt:lpstr>
      <vt:lpstr>Звіт керівника перед громадськістю 2016-2017н.р.</vt:lpstr>
      <vt:lpstr>Презентація PowerPoint</vt:lpstr>
      <vt:lpstr>Презентація PowerPoint</vt:lpstr>
      <vt:lpstr>Кадровий потенціал</vt:lpstr>
      <vt:lpstr>Виконання натуральних норм харчування за квітень 2017 р.</vt:lpstr>
      <vt:lpstr>Захворюваність дітей за 2016 – 2017 н.р.</vt:lpstr>
      <vt:lpstr>Порівняльний аналіз захворюваності дітей ДНЗ (ясел-садка) «Червона шапочка» за 2016 – 2017 н.р.</vt:lpstr>
      <vt:lpstr>Захворюваність дітей  протягом року по місяцях</vt:lpstr>
      <vt:lpstr>Кількість випадків захворювання дітей по групах у 2016 – 2017 н.р.</vt:lpstr>
      <vt:lpstr>Презентація PowerPoint</vt:lpstr>
      <vt:lpstr>Презентація PowerPoint</vt:lpstr>
      <vt:lpstr>Створення розвивального середовища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Вихованці ДНЗ – учасники загальноміського свята «Дошкілля веселковий світ» (до Всеукраїнського Дня дошкілля) </vt:lpstr>
      <vt:lpstr>Засідання методичного об'єднання інструкторів з фізкультури домінантне заняття – «Подорож у Королівство чарівних м’ячів» (Стефанюк К.В.)</vt:lpstr>
      <vt:lpstr>Презентація PowerPoint</vt:lpstr>
      <vt:lpstr>«Посмішка» (танцювально-ритмічна гімнастика) – керівник Михайлів С.М.</vt:lpstr>
      <vt:lpstr>Презентація PowerPoint</vt:lpstr>
      <vt:lpstr>Презентація PowerPoint</vt:lpstr>
      <vt:lpstr>Презентація PowerPoint</vt:lpstr>
      <vt:lpstr>Презентація PowerPoint</vt:lpstr>
      <vt:lpstr>Психологічна готовність (за тестом А.Керна – І. Ірасека)</vt:lpstr>
      <vt:lpstr>Розвиток кисті руки (за методикою Д.Б. Ельконіна «Графічний диктант»)</vt:lpstr>
      <vt:lpstr>Порівняльний аналіз готовності дітей старшого віку до школи</vt:lpstr>
      <vt:lpstr>Мотивація до навчання в школі (за М. Гінзбургом)</vt:lpstr>
      <vt:lpstr>Результативність логопедичної роботи з дітьми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138</cp:revision>
  <cp:lastPrinted>2017-05-24T11:35:50Z</cp:lastPrinted>
  <dcterms:created xsi:type="dcterms:W3CDTF">2015-05-15T08:13:07Z</dcterms:created>
  <dcterms:modified xsi:type="dcterms:W3CDTF">2017-05-24T11:36:44Z</dcterms:modified>
</cp:coreProperties>
</file>